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im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2"/>
  </p:notesMasterIdLst>
  <p:sldIdLst>
    <p:sldId id="256" r:id="rId2"/>
    <p:sldId id="267" r:id="rId3"/>
    <p:sldId id="372" r:id="rId4"/>
    <p:sldId id="329" r:id="rId5"/>
    <p:sldId id="345" r:id="rId6"/>
    <p:sldId id="373" r:id="rId7"/>
    <p:sldId id="291" r:id="rId8"/>
    <p:sldId id="346" r:id="rId9"/>
    <p:sldId id="335" r:id="rId10"/>
    <p:sldId id="374" r:id="rId11"/>
    <p:sldId id="292" r:id="rId12"/>
    <p:sldId id="365" r:id="rId13"/>
    <p:sldId id="366" r:id="rId14"/>
    <p:sldId id="367" r:id="rId15"/>
    <p:sldId id="368" r:id="rId16"/>
    <p:sldId id="369" r:id="rId17"/>
    <p:sldId id="370" r:id="rId18"/>
    <p:sldId id="371" r:id="rId19"/>
    <p:sldId id="364" r:id="rId20"/>
    <p:sldId id="362" r:id="rId21"/>
  </p:sldIdLst>
  <p:sldSz cx="9144000" cy="6858000" type="screen4x3"/>
  <p:notesSz cx="6858000" cy="9144000"/>
  <p:custDataLst>
    <p:tags r:id="rId2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EAD1104-110A-4510-A093-53706C33269C}">
          <p14:sldIdLst>
            <p14:sldId id="256"/>
            <p14:sldId id="267"/>
            <p14:sldId id="372"/>
            <p14:sldId id="329"/>
            <p14:sldId id="345"/>
            <p14:sldId id="373"/>
            <p14:sldId id="291"/>
            <p14:sldId id="346"/>
            <p14:sldId id="335"/>
            <p14:sldId id="374"/>
            <p14:sldId id="292"/>
            <p14:sldId id="365"/>
            <p14:sldId id="366"/>
            <p14:sldId id="367"/>
            <p14:sldId id="368"/>
            <p14:sldId id="369"/>
            <p14:sldId id="370"/>
            <p14:sldId id="371"/>
            <p14:sldId id="364"/>
            <p14:sldId id="36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786">
          <p15:clr>
            <a:srgbClr val="A4A3A4"/>
          </p15:clr>
        </p15:guide>
        <p15:guide id="2" pos="288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897" autoAdjust="0"/>
    <p:restoredTop sz="78440" autoAdjust="0"/>
  </p:normalViewPr>
  <p:slideViewPr>
    <p:cSldViewPr snapToGrid="0" snapToObjects="1">
      <p:cViewPr varScale="1">
        <p:scale>
          <a:sx n="46" d="100"/>
          <a:sy n="46" d="100"/>
        </p:scale>
        <p:origin x="1416" y="48"/>
      </p:cViewPr>
      <p:guideLst>
        <p:guide orient="horz" pos="3786"/>
        <p:guide pos="288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7FEEE6-EB00-444A-90BB-AB2BFCBD0EA2}" type="datetimeFigureOut">
              <a:rPr lang="en-US" smtClean="0"/>
              <a:t>11/29/2015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5AA844-C922-4E05-8F38-DCF65F91B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2933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5AA844-C922-4E05-8F38-DCF65F91B36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8216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5AA844-C922-4E05-8F38-DCF65F91B36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7730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5AA844-C922-4E05-8F38-DCF65F91B360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1010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F79F5-7BEC-496A-AFC7-876E38F64D71}" type="datetime1">
              <a:rPr lang="en-US" smtClean="0"/>
              <a:t>11/29/2015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356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B77F5-1464-4F6B-92A8-64FC8A508293}" type="datetime1">
              <a:rPr lang="en-US" smtClean="0"/>
              <a:t>11/29/2015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0313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5703A-7669-4FEA-9056-25299B4D29D4}" type="datetime1">
              <a:rPr lang="en-US" smtClean="0"/>
              <a:t>11/29/2015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0399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077B5-BB57-49DB-88CA-226A139E5C01}" type="datetime1">
              <a:rPr lang="en-US" smtClean="0"/>
              <a:t>11/29/2015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1314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D9447-CBD6-49A1-89FD-8512A8CF8999}" type="datetime1">
              <a:rPr lang="en-US" smtClean="0"/>
              <a:t>11/29/2015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3004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39A2A-823D-48B7-9ACE-7FAF42870BA9}" type="datetime1">
              <a:rPr lang="en-US" smtClean="0"/>
              <a:t>11/29/2015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621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B6996-82E9-463C-972C-7B56056E426C}" type="datetime1">
              <a:rPr lang="en-US" smtClean="0"/>
              <a:t>11/29/2015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9097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28575">
            <a:solidFill>
              <a:schemeClr val="accent1"/>
            </a:solidFill>
          </a:ln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ED4DA-448D-4BB1-B935-CC112220207B}" type="datetime1">
              <a:rPr lang="en-US" smtClean="0"/>
              <a:t>11/29/2015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8694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9" y="2590798"/>
            <a:ext cx="6096000" cy="25447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ED4DA-448D-4BB1-B935-CC112220207B}" type="datetime1">
              <a:rPr lang="en-US" smtClean="0"/>
              <a:t>11/29/2015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794551" y="1719223"/>
            <a:ext cx="7554897" cy="428791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5943600" y="1793674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Resize video to this</a:t>
            </a:r>
            <a:r>
              <a:rPr lang="en-US" baseline="0" dirty="0" smtClean="0"/>
              <a:t> box.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69602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65A6-AB94-4435-B0B7-3743215FA46C}" type="datetime1">
              <a:rPr lang="en-US" smtClean="0"/>
              <a:t>11/29/2015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6868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de_two_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 marL="0" indent="0">
              <a:buNone/>
              <a:defRPr sz="2400" b="1">
                <a:latin typeface="Consolas" panose="020B0609020204030204" pitchFamily="49" charset="0"/>
                <a:cs typeface="Consolas" panose="020B0609020204030204" pitchFamily="49" charset="0"/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 marL="0" indent="0">
              <a:buNone/>
              <a:defRPr sz="2400" b="1">
                <a:latin typeface="Consolas" panose="020B0609020204030204" pitchFamily="49" charset="0"/>
                <a:cs typeface="Consolas" panose="020B0609020204030204" pitchFamily="49" charset="0"/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46AD-9252-4647-9435-4C2AC365653A}" type="datetime1">
              <a:rPr lang="en-US" smtClean="0"/>
              <a:t>11/29/2015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170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deo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65A6-AB94-4435-B0B7-3743215FA46C}" type="datetime1">
              <a:rPr lang="en-US" smtClean="0"/>
              <a:t>11/29/2015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609600" y="1676400"/>
            <a:ext cx="7924800" cy="4343400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8156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93DC4-6EF0-48C9-B29C-616106A645E1}" type="datetime1">
              <a:rPr lang="en-US" smtClean="0"/>
              <a:t>11/29/2015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4141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46AD-9252-4647-9435-4C2AC365653A}" type="datetime1">
              <a:rPr lang="en-US" smtClean="0"/>
              <a:t>11/29/2015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078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6DC10-3561-4063-A6AF-C1CC7A41040A}" type="datetime1">
              <a:rPr lang="en-US" smtClean="0"/>
              <a:t>11/29/2015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930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B3F677-983B-48DB-ADFD-63FE6CBC7FB2}" type="datetime1">
              <a:rPr lang="en-US" smtClean="0"/>
              <a:t>11/29/2015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462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im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creativecommons.org/licenses/by-nc/4.0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Basics of Inheritance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 5010 Program Design Paradigms</a:t>
            </a:r>
          </a:p>
          <a:p>
            <a:r>
              <a:rPr lang="en-US" dirty="0"/>
              <a:t>"</a:t>
            </a:r>
            <a:r>
              <a:rPr lang="en-US" dirty="0" err="1"/>
              <a:t>Bootcamp</a:t>
            </a:r>
            <a:r>
              <a:rPr lang="en-US" dirty="0"/>
              <a:t>"</a:t>
            </a:r>
          </a:p>
          <a:p>
            <a:r>
              <a:rPr lang="en-US" dirty="0"/>
              <a:t>Lesson </a:t>
            </a:r>
            <a:r>
              <a:rPr lang="en-US" dirty="0" smtClean="0"/>
              <a:t>11.1 </a:t>
            </a:r>
            <a:endParaRPr lang="en-US" dirty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20650" y="6314759"/>
            <a:ext cx="8902700" cy="400110"/>
            <a:chOff x="120650" y="6314759"/>
            <a:chExt cx="8902700" cy="400110"/>
          </a:xfrm>
        </p:grpSpPr>
        <p:pic>
          <p:nvPicPr>
            <p:cNvPr id="9" name="Picture 8"/>
            <p:cNvPicPr>
              <a:picLocks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0650" y="6373082"/>
              <a:ext cx="804672" cy="283464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925322" y="6314759"/>
              <a:ext cx="8098028" cy="400110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r>
                <a:rPr lang="en-US" sz="1000" dirty="0"/>
                <a:t>© Mitchell Wand, </a:t>
              </a:r>
              <a:r>
                <a:rPr lang="en-US" sz="1000" dirty="0" smtClean="0"/>
                <a:t>2012-2015</a:t>
              </a:r>
            </a:p>
            <a:p>
              <a:r>
                <a:rPr lang="en-US" sz="1000" dirty="0" smtClean="0"/>
                <a:t>This work is licensed under a </a:t>
              </a:r>
              <a:r>
                <a:rPr lang="en-US" altLang="en-US" sz="1000" dirty="0" smtClean="0">
                  <a:solidFill>
                    <a:srgbClr val="4374B7"/>
                  </a:solidFill>
                  <a:latin typeface="Helvetica Neue"/>
                  <a:hlinkClick r:id="rId4"/>
                </a:rPr>
                <a:t>Creative </a:t>
              </a:r>
              <a:r>
                <a:rPr lang="en-US" altLang="en-US" sz="1000" dirty="0">
                  <a:solidFill>
                    <a:srgbClr val="4374B7"/>
                  </a:solidFill>
                  <a:latin typeface="Helvetica Neue"/>
                  <a:hlinkClick r:id="rId4"/>
                </a:rPr>
                <a:t>Commons Attribution-</a:t>
              </a:r>
              <a:r>
                <a:rPr lang="en-US" altLang="en-US" sz="1000" dirty="0" err="1">
                  <a:solidFill>
                    <a:srgbClr val="4374B7"/>
                  </a:solidFill>
                  <a:latin typeface="Helvetica Neue"/>
                  <a:hlinkClick r:id="rId4"/>
                </a:rPr>
                <a:t>NonCommercial</a:t>
              </a:r>
              <a:r>
                <a:rPr lang="en-US" altLang="en-US" sz="1000" dirty="0">
                  <a:solidFill>
                    <a:srgbClr val="4374B7"/>
                  </a:solidFill>
                  <a:latin typeface="Helvetica Neue"/>
                  <a:hlinkClick r:id="rId4"/>
                </a:rPr>
                <a:t> 4.0 International License</a:t>
              </a:r>
              <a:r>
                <a:rPr lang="en-US" sz="1000" dirty="0" smtClean="0"/>
                <a:t>.</a:t>
              </a:r>
              <a:endParaRPr lang="en-US" sz="10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does inheritance work?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An object searches its inheritance chain for a suitable method.</a:t>
            </a:r>
          </a:p>
          <a:p>
            <a:r>
              <a:rPr lang="en-US" dirty="0" smtClean="0"/>
              <a:t>For </a:t>
            </a:r>
            <a:r>
              <a:rPr lang="en-US" dirty="0" err="1" smtClean="0"/>
              <a:t>FlashingBall</a:t>
            </a:r>
            <a:r>
              <a:rPr lang="en-US" dirty="0" smtClean="0"/>
              <a:t>% we have</a:t>
            </a:r>
          </a:p>
          <a:p>
            <a:pPr lvl="1"/>
            <a:r>
              <a:rPr lang="en-US" dirty="0" err="1" smtClean="0"/>
              <a:t>FlashingBall</a:t>
            </a:r>
            <a:r>
              <a:rPr lang="en-US" dirty="0" smtClean="0"/>
              <a:t>% inherits from</a:t>
            </a:r>
          </a:p>
          <a:p>
            <a:pPr lvl="1"/>
            <a:r>
              <a:rPr lang="en-US" dirty="0" smtClean="0"/>
              <a:t>Ball%, which inherits from</a:t>
            </a:r>
          </a:p>
          <a:p>
            <a:pPr lvl="1"/>
            <a:r>
              <a:rPr lang="en-US" dirty="0" smtClean="0"/>
              <a:t>object%</a:t>
            </a:r>
          </a:p>
          <a:p>
            <a:r>
              <a:rPr lang="en-US" dirty="0" smtClean="0"/>
              <a:t>but the chain could be as long as you want.</a:t>
            </a:r>
          </a:p>
          <a:p>
            <a:r>
              <a:rPr lang="en-US" dirty="0" smtClean="0"/>
              <a:t>Here’s an example (be sure to watch the animation):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005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244282" y="664029"/>
            <a:ext cx="3961254" cy="1862603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Ball%</a:t>
            </a:r>
            <a:r>
              <a:rPr lang="en-US" dirty="0" smtClean="0">
                <a:solidFill>
                  <a:schemeClr val="tx1"/>
                </a:solidFill>
              </a:rPr>
              <a:t> = (class* object% </a:t>
            </a:r>
            <a:r>
              <a:rPr lang="en-US" dirty="0" smtClean="0">
                <a:solidFill>
                  <a:schemeClr val="tx1"/>
                </a:solidFill>
              </a:rPr>
              <a:t>(...) 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 (field x y radius selected?)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 (define/public (on-tick) ...)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(define/public (on-mouse ...) ...)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(define/public (add-to-scene s) ...)  ...)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4282" y="3416967"/>
            <a:ext cx="3961254" cy="3140243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/>
          <a:p>
            <a:r>
              <a:rPr lang="en-US" b="1" dirty="0" err="1" smtClean="0">
                <a:solidFill>
                  <a:schemeClr val="tx1"/>
                </a:solidFill>
              </a:rPr>
              <a:t>FlashingBall</a:t>
            </a:r>
            <a:r>
              <a:rPr lang="en-US" b="1" dirty="0" smtClean="0">
                <a:solidFill>
                  <a:schemeClr val="tx1"/>
                </a:solidFill>
              </a:rPr>
              <a:t>%</a:t>
            </a:r>
            <a:r>
              <a:rPr lang="en-US" dirty="0" smtClean="0">
                <a:solidFill>
                  <a:schemeClr val="tx1"/>
                </a:solidFill>
              </a:rPr>
              <a:t> = (class* Ball% </a:t>
            </a:r>
            <a:r>
              <a:rPr lang="en-US" dirty="0" smtClean="0">
                <a:solidFill>
                  <a:schemeClr val="tx1"/>
                </a:solidFill>
              </a:rPr>
              <a:t>(...)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 (</a:t>
            </a:r>
            <a:r>
              <a:rPr lang="en-US" dirty="0" smtClean="0">
                <a:solidFill>
                  <a:srgbClr val="FF0000"/>
                </a:solidFill>
              </a:rPr>
              <a:t>inherit-field</a:t>
            </a:r>
            <a:r>
              <a:rPr lang="en-US" dirty="0" smtClean="0">
                <a:solidFill>
                  <a:schemeClr val="tx1"/>
                </a:solidFill>
              </a:rPr>
              <a:t> x y radius selected?)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(field time-left ...)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strike="sngStrike" dirty="0" smtClean="0">
                <a:solidFill>
                  <a:schemeClr val="bg1">
                    <a:lumMod val="65000"/>
                  </a:schemeClr>
                </a:solidFill>
              </a:rPr>
              <a:t> (define/public (on-tick) ...)</a:t>
            </a:r>
          </a:p>
          <a:p>
            <a:r>
              <a:rPr lang="en-US" strike="sngStrike" dirty="0" smtClean="0">
                <a:solidFill>
                  <a:schemeClr val="bg1">
                    <a:lumMod val="65000"/>
                  </a:schemeClr>
                </a:solidFill>
              </a:rPr>
              <a:t> (define/public (on-mouse ...) ...)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 (define/override (add-to-scene s)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(if (zero? time-left) ...)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   (place-image ... x y s))      ...)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6424863" y="2550695"/>
            <a:ext cx="252663" cy="986589"/>
          </a:xfrm>
          <a:custGeom>
            <a:avLst/>
            <a:gdLst>
              <a:gd name="connsiteX0" fmla="*/ 252663 w 252663"/>
              <a:gd name="connsiteY0" fmla="*/ 986589 h 986589"/>
              <a:gd name="connsiteX1" fmla="*/ 0 w 252663"/>
              <a:gd name="connsiteY1" fmla="*/ 0 h 9865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52663" h="986589">
                <a:moveTo>
                  <a:pt x="252663" y="986589"/>
                </a:moveTo>
                <a:lnTo>
                  <a:pt x="0" y="0"/>
                </a:lnTo>
              </a:path>
            </a:pathLst>
          </a:custGeom>
          <a:ln w="127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517358" y="1010653"/>
            <a:ext cx="33586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(define b1 (new </a:t>
            </a:r>
            <a:r>
              <a:rPr lang="en-US" dirty="0" err="1" smtClean="0"/>
              <a:t>FlashingBall</a:t>
            </a:r>
            <a:r>
              <a:rPr lang="en-US" dirty="0" smtClean="0"/>
              <a:t>% ...))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17358" y="1636295"/>
            <a:ext cx="2493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(send b1 add-to-scene s)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17358" y="2261937"/>
            <a:ext cx="17652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(send b1 on-tick)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17358" y="2887579"/>
            <a:ext cx="2544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(send b1 launch-missiles)</a:t>
            </a:r>
            <a:endParaRPr lang="en-US" dirty="0"/>
          </a:p>
        </p:txBody>
      </p:sp>
      <p:sp>
        <p:nvSpPr>
          <p:cNvPr id="19" name="5-Point Star 18"/>
          <p:cNvSpPr/>
          <p:nvPr/>
        </p:nvSpPr>
        <p:spPr>
          <a:xfrm>
            <a:off x="3061644" y="1636295"/>
            <a:ext cx="228599" cy="266700"/>
          </a:xfrm>
          <a:prstGeom prst="star5">
            <a:avLst/>
          </a:prstGeom>
          <a:solidFill>
            <a:srgbClr val="FFFF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0" name="5-Point Star 19"/>
          <p:cNvSpPr/>
          <p:nvPr/>
        </p:nvSpPr>
        <p:spPr>
          <a:xfrm>
            <a:off x="2282585" y="2283995"/>
            <a:ext cx="228599" cy="266700"/>
          </a:xfrm>
          <a:prstGeom prst="star5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1" name="5-Point Star 20"/>
          <p:cNvSpPr/>
          <p:nvPr/>
        </p:nvSpPr>
        <p:spPr>
          <a:xfrm>
            <a:off x="3061644" y="2887579"/>
            <a:ext cx="228599" cy="266700"/>
          </a:xfrm>
          <a:prstGeom prst="star5">
            <a:avLst/>
          </a:prstGeom>
          <a:solidFill>
            <a:srgbClr val="FF00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32685" y="0"/>
            <a:ext cx="511804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An object searches its inheritance chain for a suitable method</a:t>
            </a:r>
            <a:endParaRPr lang="en-US" sz="2800" dirty="0"/>
          </a:p>
        </p:txBody>
      </p:sp>
      <p:grpSp>
        <p:nvGrpSpPr>
          <p:cNvPr id="22" name="Group 21"/>
          <p:cNvGrpSpPr/>
          <p:nvPr/>
        </p:nvGrpSpPr>
        <p:grpSpPr>
          <a:xfrm>
            <a:off x="517358" y="4066674"/>
            <a:ext cx="3726924" cy="2117558"/>
            <a:chOff x="517358" y="4066674"/>
            <a:chExt cx="3726924" cy="2117558"/>
          </a:xfrm>
        </p:grpSpPr>
        <p:sp>
          <p:nvSpPr>
            <p:cNvPr id="10" name="Oval 9"/>
            <p:cNvSpPr/>
            <p:nvPr/>
          </p:nvSpPr>
          <p:spPr>
            <a:xfrm>
              <a:off x="1227221" y="4066674"/>
              <a:ext cx="2105526" cy="2117558"/>
            </a:xfrm>
            <a:prstGeom prst="ellipse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dirty="0" smtClean="0">
                  <a:solidFill>
                    <a:schemeClr val="tx1"/>
                  </a:solidFill>
                </a:rPr>
                <a:t>x = ...</a:t>
              </a:r>
            </a:p>
            <a:p>
              <a:r>
                <a:rPr lang="en-US" dirty="0" smtClean="0">
                  <a:solidFill>
                    <a:schemeClr val="tx1"/>
                  </a:solidFill>
                </a:rPr>
                <a:t>y = ...</a:t>
              </a:r>
            </a:p>
            <a:p>
              <a:r>
                <a:rPr lang="en-US" dirty="0" smtClean="0">
                  <a:solidFill>
                    <a:schemeClr val="tx1"/>
                  </a:solidFill>
                </a:rPr>
                <a:t>radius = ...</a:t>
              </a:r>
            </a:p>
            <a:p>
              <a:r>
                <a:rPr lang="en-US" dirty="0" smtClean="0">
                  <a:solidFill>
                    <a:schemeClr val="tx1"/>
                  </a:solidFill>
                </a:rPr>
                <a:t>selected? </a:t>
              </a:r>
              <a:r>
                <a:rPr lang="en-US" dirty="0" smtClean="0">
                  <a:solidFill>
                    <a:schemeClr val="tx1"/>
                  </a:solidFill>
                </a:rPr>
                <a:t>= ...</a:t>
              </a:r>
            </a:p>
            <a:p>
              <a:r>
                <a:rPr lang="en-US" dirty="0" smtClean="0">
                  <a:solidFill>
                    <a:schemeClr val="tx1"/>
                  </a:solidFill>
                </a:rPr>
                <a:t>time-left = ...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17358" y="4184073"/>
              <a:ext cx="4235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b1</a:t>
              </a:r>
              <a:endParaRPr lang="en-US" dirty="0"/>
            </a:p>
          </p:txBody>
        </p:sp>
        <p:cxnSp>
          <p:nvCxnSpPr>
            <p:cNvPr id="3" name="Straight Arrow Connector 2"/>
            <p:cNvCxnSpPr>
              <a:stCxn id="16" idx="3"/>
            </p:cNvCxnSpPr>
            <p:nvPr/>
          </p:nvCxnSpPr>
          <p:spPr>
            <a:xfrm>
              <a:off x="940872" y="4368739"/>
              <a:ext cx="459099" cy="184666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>
              <a:stCxn id="10" idx="6"/>
              <a:endCxn id="6" idx="1"/>
            </p:cNvCxnSpPr>
            <p:nvPr/>
          </p:nvCxnSpPr>
          <p:spPr>
            <a:xfrm flipV="1">
              <a:off x="3332747" y="4987089"/>
              <a:ext cx="911535" cy="138364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5-Point Star 23"/>
          <p:cNvSpPr/>
          <p:nvPr/>
        </p:nvSpPr>
        <p:spPr>
          <a:xfrm>
            <a:off x="2947344" y="4789571"/>
            <a:ext cx="228599" cy="266700"/>
          </a:xfrm>
          <a:prstGeom prst="star5">
            <a:avLst/>
          </a:prstGeom>
          <a:solidFill>
            <a:srgbClr val="FFFF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5" name="5-Point Star 24"/>
          <p:cNvSpPr/>
          <p:nvPr/>
        </p:nvSpPr>
        <p:spPr>
          <a:xfrm>
            <a:off x="4265449" y="5739846"/>
            <a:ext cx="228599" cy="266700"/>
          </a:xfrm>
          <a:prstGeom prst="star5">
            <a:avLst/>
          </a:prstGeom>
          <a:solidFill>
            <a:srgbClr val="FFFF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6" name="5-Point Star 25"/>
          <p:cNvSpPr/>
          <p:nvPr/>
        </p:nvSpPr>
        <p:spPr>
          <a:xfrm>
            <a:off x="7534886" y="4553405"/>
            <a:ext cx="228599" cy="266700"/>
          </a:xfrm>
          <a:prstGeom prst="star5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7" name="5-Point Star 26"/>
          <p:cNvSpPr/>
          <p:nvPr/>
        </p:nvSpPr>
        <p:spPr>
          <a:xfrm>
            <a:off x="6829447" y="1502945"/>
            <a:ext cx="228599" cy="266700"/>
          </a:xfrm>
          <a:prstGeom prst="star5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8" name="5-Point Star 27"/>
          <p:cNvSpPr/>
          <p:nvPr/>
        </p:nvSpPr>
        <p:spPr>
          <a:xfrm>
            <a:off x="2897010" y="4552342"/>
            <a:ext cx="228599" cy="266700"/>
          </a:xfrm>
          <a:prstGeom prst="star5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30" name="5-Point Star 29"/>
          <p:cNvSpPr/>
          <p:nvPr/>
        </p:nvSpPr>
        <p:spPr>
          <a:xfrm>
            <a:off x="2971677" y="5121949"/>
            <a:ext cx="228599" cy="266700"/>
          </a:xfrm>
          <a:prstGeom prst="star5">
            <a:avLst/>
          </a:prstGeom>
          <a:solidFill>
            <a:srgbClr val="FF00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31" name="5-Point Star 30"/>
          <p:cNvSpPr/>
          <p:nvPr/>
        </p:nvSpPr>
        <p:spPr>
          <a:xfrm>
            <a:off x="7689144" y="4235389"/>
            <a:ext cx="228599" cy="266700"/>
          </a:xfrm>
          <a:prstGeom prst="star5">
            <a:avLst/>
          </a:prstGeom>
          <a:solidFill>
            <a:srgbClr val="FF00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32" name="5-Point Star 31"/>
          <p:cNvSpPr/>
          <p:nvPr/>
        </p:nvSpPr>
        <p:spPr>
          <a:xfrm>
            <a:off x="7460545" y="1061969"/>
            <a:ext cx="228599" cy="266700"/>
          </a:xfrm>
          <a:prstGeom prst="star5">
            <a:avLst/>
          </a:prstGeom>
          <a:solidFill>
            <a:srgbClr val="FF00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xit" presetSubtype="1" decel="4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4" grpId="1" animBg="1"/>
      <p:bldP spid="25" grpId="0" animBg="1"/>
      <p:bldP spid="26" grpId="0" animBg="1"/>
      <p:bldP spid="26" grpId="1" animBg="1"/>
      <p:bldP spid="27" grpId="0" animBg="1"/>
      <p:bldP spid="28" grpId="0" animBg="1"/>
      <p:bldP spid="30" grpId="0" animBg="1"/>
      <p:bldP spid="30" grpId="1" animBg="1"/>
      <p:bldP spid="31" grpId="0" animBg="1"/>
      <p:bldP spid="31" grpId="1" animBg="1"/>
      <p:bldP spid="32" grpId="0" animBg="1"/>
      <p:bldP spid="32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Inheritance and </a:t>
            </a:r>
            <a:r>
              <a:rPr lang="en-US" b="1" dirty="0" smtClean="0"/>
              <a:t>this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a method in the superclass refers to </a:t>
            </a:r>
            <a:r>
              <a:rPr lang="en-US" b="1" dirty="0" smtClean="0"/>
              <a:t>this</a:t>
            </a:r>
            <a:r>
              <a:rPr lang="en-US" dirty="0" smtClean="0"/>
              <a:t>, where do you look for the method?</a:t>
            </a:r>
          </a:p>
          <a:p>
            <a:r>
              <a:rPr lang="en-US" dirty="0" smtClean="0"/>
              <a:t>Answer: in the original object.</a:t>
            </a:r>
          </a:p>
          <a:p>
            <a:r>
              <a:rPr lang="en-US" dirty="0" smtClean="0"/>
              <a:t>Consider the following class hierarchy: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099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244282" y="664029"/>
            <a:ext cx="3961254" cy="1862603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Ball%</a:t>
            </a:r>
            <a:r>
              <a:rPr lang="en-US" dirty="0" smtClean="0">
                <a:solidFill>
                  <a:schemeClr val="tx1"/>
                </a:solidFill>
              </a:rPr>
              <a:t> = (class* object% </a:t>
            </a:r>
            <a:r>
              <a:rPr lang="en-US" dirty="0" smtClean="0">
                <a:solidFill>
                  <a:schemeClr val="tx1"/>
                </a:solidFill>
              </a:rPr>
              <a:t>(...) 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 (field x y radius selected?)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 (define/public (m1 x) (send this m2 x))</a:t>
            </a:r>
          </a:p>
          <a:p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(define/public (m2 x) “wrong”)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 )</a:t>
            </a:r>
          </a:p>
          <a:p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4282" y="3416967"/>
            <a:ext cx="3961254" cy="3140243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rmAutofit/>
          </a:bodyPr>
          <a:lstStyle/>
          <a:p>
            <a:r>
              <a:rPr lang="en-US" b="1" dirty="0" err="1" smtClean="0">
                <a:solidFill>
                  <a:schemeClr val="tx1"/>
                </a:solidFill>
              </a:rPr>
              <a:t>FlashingBall</a:t>
            </a:r>
            <a:r>
              <a:rPr lang="en-US" b="1" dirty="0" smtClean="0">
                <a:solidFill>
                  <a:schemeClr val="tx1"/>
                </a:solidFill>
              </a:rPr>
              <a:t>%</a:t>
            </a:r>
            <a:r>
              <a:rPr lang="en-US" dirty="0" smtClean="0">
                <a:solidFill>
                  <a:schemeClr val="tx1"/>
                </a:solidFill>
              </a:rPr>
              <a:t> = (class* Ball% </a:t>
            </a:r>
            <a:r>
              <a:rPr lang="en-US" dirty="0" smtClean="0">
                <a:solidFill>
                  <a:schemeClr val="tx1"/>
                </a:solidFill>
              </a:rPr>
              <a:t>(...)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(define/override (m2 x) “right”)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...)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  <a:p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6424863" y="2550695"/>
            <a:ext cx="252663" cy="986589"/>
          </a:xfrm>
          <a:custGeom>
            <a:avLst/>
            <a:gdLst>
              <a:gd name="connsiteX0" fmla="*/ 252663 w 252663"/>
              <a:gd name="connsiteY0" fmla="*/ 986589 h 986589"/>
              <a:gd name="connsiteX1" fmla="*/ 0 w 252663"/>
              <a:gd name="connsiteY1" fmla="*/ 0 h 9865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52663" h="986589">
                <a:moveTo>
                  <a:pt x="252663" y="986589"/>
                </a:moveTo>
                <a:lnTo>
                  <a:pt x="0" y="0"/>
                </a:lnTo>
              </a:path>
            </a:pathLst>
          </a:custGeom>
          <a:ln w="127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517358" y="1010653"/>
            <a:ext cx="33586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(define b1 (new </a:t>
            </a:r>
            <a:r>
              <a:rPr lang="en-US" dirty="0" err="1" smtClean="0"/>
              <a:t>FlashingBall</a:t>
            </a:r>
            <a:r>
              <a:rPr lang="en-US" dirty="0" smtClean="0"/>
              <a:t>% ...))</a:t>
            </a:r>
          </a:p>
          <a:p>
            <a:r>
              <a:rPr lang="en-US" dirty="0" smtClean="0"/>
              <a:t>(send b1 m1 33)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32685" y="0"/>
            <a:ext cx="51180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Searching for a method of </a:t>
            </a:r>
            <a:r>
              <a:rPr lang="en-US" sz="2800" b="1" dirty="0" smtClean="0"/>
              <a:t>this</a:t>
            </a:r>
            <a:endParaRPr lang="en-US" sz="2800" b="1" dirty="0"/>
          </a:p>
        </p:txBody>
      </p:sp>
      <p:grpSp>
        <p:nvGrpSpPr>
          <p:cNvPr id="22" name="Group 21"/>
          <p:cNvGrpSpPr/>
          <p:nvPr/>
        </p:nvGrpSpPr>
        <p:grpSpPr>
          <a:xfrm>
            <a:off x="517358" y="4452778"/>
            <a:ext cx="3726924" cy="2117558"/>
            <a:chOff x="517358" y="4066674"/>
            <a:chExt cx="3726924" cy="2117558"/>
          </a:xfrm>
        </p:grpSpPr>
        <p:sp>
          <p:nvSpPr>
            <p:cNvPr id="10" name="Oval 9"/>
            <p:cNvSpPr/>
            <p:nvPr/>
          </p:nvSpPr>
          <p:spPr>
            <a:xfrm>
              <a:off x="1227221" y="4066674"/>
              <a:ext cx="2105526" cy="2117558"/>
            </a:xfrm>
            <a:prstGeom prst="ellipse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dirty="0" smtClean="0">
                  <a:solidFill>
                    <a:schemeClr val="tx1"/>
                  </a:solidFill>
                </a:rPr>
                <a:t>x = ...</a:t>
              </a:r>
            </a:p>
            <a:p>
              <a:r>
                <a:rPr lang="en-US" dirty="0" smtClean="0">
                  <a:solidFill>
                    <a:schemeClr val="tx1"/>
                  </a:solidFill>
                </a:rPr>
                <a:t>y = ...</a:t>
              </a:r>
            </a:p>
            <a:p>
              <a:r>
                <a:rPr lang="en-US" dirty="0" smtClean="0">
                  <a:solidFill>
                    <a:schemeClr val="tx1"/>
                  </a:solidFill>
                </a:rPr>
                <a:t>radius = ...</a:t>
              </a:r>
            </a:p>
            <a:p>
              <a:r>
                <a:rPr lang="en-US" dirty="0" smtClean="0">
                  <a:solidFill>
                    <a:schemeClr val="tx1"/>
                  </a:solidFill>
                </a:rPr>
                <a:t>selected? </a:t>
              </a:r>
              <a:r>
                <a:rPr lang="en-US" dirty="0" smtClean="0">
                  <a:solidFill>
                    <a:schemeClr val="tx1"/>
                  </a:solidFill>
                </a:rPr>
                <a:t>= ...</a:t>
              </a:r>
            </a:p>
            <a:p>
              <a:r>
                <a:rPr lang="en-US" dirty="0" smtClean="0">
                  <a:solidFill>
                    <a:schemeClr val="tx1"/>
                  </a:solidFill>
                </a:rPr>
                <a:t>time-left = ...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17358" y="4184073"/>
              <a:ext cx="4235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b1</a:t>
              </a:r>
              <a:endParaRPr lang="en-US" dirty="0"/>
            </a:p>
          </p:txBody>
        </p:sp>
        <p:cxnSp>
          <p:nvCxnSpPr>
            <p:cNvPr id="3" name="Straight Arrow Connector 2"/>
            <p:cNvCxnSpPr>
              <a:stCxn id="16" idx="3"/>
            </p:cNvCxnSpPr>
            <p:nvPr/>
          </p:nvCxnSpPr>
          <p:spPr>
            <a:xfrm>
              <a:off x="940872" y="4368739"/>
              <a:ext cx="459099" cy="184666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>
              <a:stCxn id="10" idx="6"/>
              <a:endCxn id="6" idx="1"/>
            </p:cNvCxnSpPr>
            <p:nvPr/>
          </p:nvCxnSpPr>
          <p:spPr>
            <a:xfrm flipV="1">
              <a:off x="3332747" y="4987089"/>
              <a:ext cx="911535" cy="138364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84464" y="1682323"/>
            <a:ext cx="3491506" cy="2462213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When we send </a:t>
            </a:r>
            <a:r>
              <a:rPr lang="en-US" sz="1400" b="1" dirty="0" smtClean="0"/>
              <a:t>b1</a:t>
            </a:r>
            <a:r>
              <a:rPr lang="en-US" sz="1400" dirty="0" smtClean="0"/>
              <a:t> an </a:t>
            </a:r>
            <a:r>
              <a:rPr lang="en-US" sz="1400" b="1" dirty="0" smtClean="0"/>
              <a:t>m1</a:t>
            </a:r>
            <a:r>
              <a:rPr lang="en-US" sz="1400" dirty="0" smtClean="0"/>
              <a:t> message, what happens?</a:t>
            </a:r>
          </a:p>
          <a:p>
            <a:pPr marL="342900" indent="-342900">
              <a:buAutoNum type="arabicParenR"/>
            </a:pPr>
            <a:r>
              <a:rPr lang="en-US" sz="1400" dirty="0" smtClean="0"/>
              <a:t>It searches its own methods for an </a:t>
            </a:r>
            <a:r>
              <a:rPr lang="en-US" sz="1400" b="1" dirty="0" smtClean="0"/>
              <a:t>m1</a:t>
            </a:r>
            <a:r>
              <a:rPr lang="en-US" sz="1400" dirty="0" smtClean="0"/>
              <a:t> method, and finds none.</a:t>
            </a:r>
          </a:p>
          <a:p>
            <a:pPr marL="342900" indent="-342900">
              <a:buAutoNum type="arabicParenR"/>
            </a:pPr>
            <a:r>
              <a:rPr lang="en-US" sz="1400" dirty="0" smtClean="0"/>
              <a:t>It searches it superclass for an </a:t>
            </a:r>
            <a:r>
              <a:rPr lang="en-US" sz="1400" b="1" dirty="0" smtClean="0"/>
              <a:t>m1</a:t>
            </a:r>
            <a:r>
              <a:rPr lang="en-US" sz="1400" dirty="0" smtClean="0"/>
              <a:t> method.  This time it finds one, which says to send </a:t>
            </a:r>
            <a:r>
              <a:rPr lang="en-US" sz="1400" b="1" dirty="0" smtClean="0"/>
              <a:t>this</a:t>
            </a:r>
            <a:r>
              <a:rPr lang="en-US" sz="1400" dirty="0" smtClean="0"/>
              <a:t> an </a:t>
            </a:r>
            <a:r>
              <a:rPr lang="en-US" sz="1400" b="1" dirty="0" smtClean="0"/>
              <a:t>m2</a:t>
            </a:r>
            <a:r>
              <a:rPr lang="en-US" sz="1400" dirty="0" smtClean="0"/>
              <a:t> message.</a:t>
            </a:r>
          </a:p>
          <a:p>
            <a:pPr marL="342900" indent="-342900">
              <a:buAutoNum type="arabicParenR"/>
            </a:pPr>
            <a:r>
              <a:rPr lang="en-US" sz="1400" b="1" dirty="0" smtClean="0"/>
              <a:t>this</a:t>
            </a:r>
            <a:r>
              <a:rPr lang="en-US" sz="1400" dirty="0" smtClean="0"/>
              <a:t> still refers to </a:t>
            </a:r>
            <a:r>
              <a:rPr lang="en-US" sz="1400" b="1" dirty="0" smtClean="0"/>
              <a:t>b1</a:t>
            </a:r>
            <a:r>
              <a:rPr lang="en-US" sz="1400" dirty="0" smtClean="0"/>
              <a:t>. So </a:t>
            </a:r>
            <a:r>
              <a:rPr lang="en-US" sz="1400" b="1" dirty="0" smtClean="0"/>
              <a:t>b1</a:t>
            </a:r>
            <a:r>
              <a:rPr lang="en-US" sz="1400" dirty="0" smtClean="0"/>
              <a:t> starts searching  for an </a:t>
            </a:r>
            <a:r>
              <a:rPr lang="en-US" sz="1400" b="1" dirty="0" smtClean="0"/>
              <a:t>m2</a:t>
            </a:r>
            <a:r>
              <a:rPr lang="en-US" sz="1400" dirty="0" smtClean="0"/>
              <a:t> method.  </a:t>
            </a:r>
            <a:endParaRPr lang="en-US" sz="1400" dirty="0"/>
          </a:p>
          <a:p>
            <a:pPr marL="342900" indent="-342900">
              <a:buAutoNum type="arabicParenR"/>
            </a:pPr>
            <a:r>
              <a:rPr lang="en-US" sz="1400" dirty="0" smtClean="0"/>
              <a:t>It finds the m2 method in  its local table, and returns the string “right”.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848332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super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Sometimes the subclass doesn’t need to change the behavior of the superclass’s method; instead it just needs to add behavior to the existing method.</a:t>
            </a:r>
          </a:p>
          <a:p>
            <a:r>
              <a:rPr lang="en-US" b="1" dirty="0" smtClean="0"/>
              <a:t>(super </a:t>
            </a:r>
            <a:r>
              <a:rPr lang="en-US" i="1" dirty="0" smtClean="0"/>
              <a:t>method</a:t>
            </a:r>
            <a:r>
              <a:rPr lang="en-US" b="1" dirty="0" smtClean="0"/>
              <a:t> </a:t>
            </a:r>
            <a:r>
              <a:rPr lang="en-US" i="1" dirty="0" err="1" smtClean="0"/>
              <a:t>args</a:t>
            </a:r>
            <a:r>
              <a:rPr lang="en-US" b="1" dirty="0" smtClean="0"/>
              <a:t> </a:t>
            </a:r>
            <a:r>
              <a:rPr lang="en-US" dirty="0" smtClean="0"/>
              <a:t>…</a:t>
            </a:r>
            <a:r>
              <a:rPr lang="en-US" b="1" dirty="0" smtClean="0"/>
              <a:t>) </a:t>
            </a:r>
            <a:r>
              <a:rPr lang="en-US" dirty="0" smtClean="0"/>
              <a:t>calls the method named method in the superclass of the class in which the method is defined.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81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case for </a:t>
            </a:r>
            <a:r>
              <a:rPr lang="en-US" b="1" dirty="0" smtClean="0"/>
              <a:t>super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0936" cy="4525963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2400" dirty="0" smtClean="0"/>
              <a:t>(define the-superclass%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 </a:t>
            </a:r>
            <a:r>
              <a:rPr lang="en-US" sz="2400" dirty="0" smtClean="0"/>
              <a:t> (class* object% ()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 </a:t>
            </a:r>
            <a:r>
              <a:rPr lang="en-US" sz="2400" dirty="0" smtClean="0"/>
              <a:t>  (define/public (m1 x)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 </a:t>
            </a:r>
            <a:r>
              <a:rPr lang="en-US" sz="2400" dirty="0" smtClean="0"/>
              <a:t>    (... big-hairy function of x ...))))</a:t>
            </a:r>
          </a:p>
          <a:p>
            <a:pPr>
              <a:spcBef>
                <a:spcPts val="0"/>
              </a:spcBef>
            </a:pPr>
            <a:endParaRPr lang="en-US" sz="2400" dirty="0"/>
          </a:p>
          <a:p>
            <a:pPr>
              <a:spcBef>
                <a:spcPts val="0"/>
              </a:spcBef>
            </a:pPr>
            <a:r>
              <a:rPr lang="en-US" sz="2400" dirty="0" smtClean="0"/>
              <a:t>(define the-subclass%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 </a:t>
            </a:r>
            <a:r>
              <a:rPr lang="en-US" sz="2400" dirty="0" smtClean="0"/>
              <a:t> (class* the-superclass% ()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 </a:t>
            </a:r>
            <a:r>
              <a:rPr lang="en-US" sz="2400" dirty="0" smtClean="0"/>
              <a:t>   (define/public (m1 x)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 </a:t>
            </a:r>
            <a:r>
              <a:rPr lang="en-US" sz="2400" dirty="0" smtClean="0"/>
              <a:t>     (... Same big hairy function,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 </a:t>
            </a:r>
            <a:r>
              <a:rPr lang="en-US" sz="2400" dirty="0" smtClean="0"/>
              <a:t>          but now of x+1 ...))))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005445" y="5527964"/>
            <a:ext cx="4062846" cy="92333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n-US" dirty="0"/>
              <a:t>We don’t want to have to write out the big hairy function again.  Can we avoid this repeated code?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2867891" y="3158836"/>
            <a:ext cx="187036" cy="73775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25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case for </a:t>
            </a:r>
            <a:r>
              <a:rPr lang="en-US" b="1" dirty="0" smtClean="0"/>
              <a:t>super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0936" cy="4525963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2400" dirty="0" smtClean="0"/>
              <a:t>(define the-superclass%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 </a:t>
            </a:r>
            <a:r>
              <a:rPr lang="en-US" sz="2400" dirty="0" smtClean="0"/>
              <a:t> (class* object% ()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 </a:t>
            </a:r>
            <a:r>
              <a:rPr lang="en-US" sz="2400" dirty="0" smtClean="0"/>
              <a:t>  (define/public (m1 x)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 </a:t>
            </a:r>
            <a:r>
              <a:rPr lang="en-US" sz="2400" dirty="0" smtClean="0"/>
              <a:t>    (... big-hairy function of x ...))))</a:t>
            </a:r>
          </a:p>
          <a:p>
            <a:pPr>
              <a:spcBef>
                <a:spcPts val="0"/>
              </a:spcBef>
            </a:pPr>
            <a:endParaRPr lang="en-US" sz="2400" dirty="0"/>
          </a:p>
          <a:p>
            <a:pPr>
              <a:spcBef>
                <a:spcPts val="0"/>
              </a:spcBef>
            </a:pPr>
            <a:r>
              <a:rPr lang="en-US" sz="2400" dirty="0" smtClean="0"/>
              <a:t>(define the-subclass%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 </a:t>
            </a:r>
            <a:r>
              <a:rPr lang="en-US" sz="2400" dirty="0" smtClean="0"/>
              <a:t> (class* the-superclass% ()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 </a:t>
            </a:r>
            <a:r>
              <a:rPr lang="en-US" sz="2400" dirty="0" smtClean="0"/>
              <a:t>   (define/public (m1 x)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 </a:t>
            </a:r>
            <a:r>
              <a:rPr lang="en-US" sz="2400" dirty="0" smtClean="0"/>
              <a:t>     (super m1 (+ x 1)))))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745671" y="6031888"/>
            <a:ext cx="3075710" cy="41563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en-US" dirty="0" smtClean="0"/>
              <a:t>This calls m1 in the superclass.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2867891" y="3158836"/>
            <a:ext cx="187036" cy="737755"/>
          </a:xfrm>
          <a:prstGeom prst="straightConnector1">
            <a:avLst/>
          </a:prstGeom>
          <a:ln w="2857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5" idx="0"/>
          </p:cNvCxnSpPr>
          <p:nvPr/>
        </p:nvCxnSpPr>
        <p:spPr>
          <a:xfrm flipH="1" flipV="1">
            <a:off x="2608118" y="4914937"/>
            <a:ext cx="675408" cy="1116951"/>
          </a:xfrm>
          <a:prstGeom prst="straightConnector1">
            <a:avLst/>
          </a:prstGeom>
          <a:solidFill>
            <a:schemeClr val="accent3">
              <a:lumMod val="40000"/>
              <a:lumOff val="60000"/>
            </a:schemeClr>
          </a:solidFill>
          <a:ln>
            <a:tailEnd type="arrow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cxnSp>
    </p:spTree>
    <p:extLst>
      <p:ext uri="{BB962C8B-B14F-4D97-AF65-F5344CB8AC3E}">
        <p14:creationId xmlns:p14="http://schemas.microsoft.com/office/powerpoint/2010/main" val="2470714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You can call any method in the </a:t>
            </a:r>
            <a:r>
              <a:rPr lang="en-US" b="1" dirty="0" smtClean="0"/>
              <a:t>super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0936" cy="4525963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2400" dirty="0" smtClean="0"/>
              <a:t>(define the-superclass%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 </a:t>
            </a:r>
            <a:r>
              <a:rPr lang="en-US" sz="2400" dirty="0" smtClean="0"/>
              <a:t> (class* object% </a:t>
            </a:r>
            <a:r>
              <a:rPr lang="en-US" sz="2400" dirty="0" smtClean="0"/>
              <a:t>(...)</a:t>
            </a:r>
            <a:endParaRPr lang="en-US" sz="2400" dirty="0" smtClean="0"/>
          </a:p>
          <a:p>
            <a:pPr>
              <a:spcBef>
                <a:spcPts val="0"/>
              </a:spcBef>
            </a:pPr>
            <a:r>
              <a:rPr lang="en-US" sz="2400" dirty="0"/>
              <a:t> </a:t>
            </a:r>
            <a:r>
              <a:rPr lang="en-US" sz="2400" dirty="0" smtClean="0"/>
              <a:t>  (define/public (m1 x)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 </a:t>
            </a:r>
            <a:r>
              <a:rPr lang="en-US" sz="2400" dirty="0" smtClean="0"/>
              <a:t>    (... big-hairy function of x ...))))</a:t>
            </a:r>
          </a:p>
          <a:p>
            <a:pPr>
              <a:spcBef>
                <a:spcPts val="0"/>
              </a:spcBef>
            </a:pPr>
            <a:endParaRPr lang="en-US" sz="2400" dirty="0"/>
          </a:p>
          <a:p>
            <a:pPr>
              <a:spcBef>
                <a:spcPts val="0"/>
              </a:spcBef>
            </a:pPr>
            <a:r>
              <a:rPr lang="en-US" sz="2400" dirty="0" smtClean="0"/>
              <a:t>(define the-subclass%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 </a:t>
            </a:r>
            <a:r>
              <a:rPr lang="en-US" sz="2400" dirty="0" smtClean="0"/>
              <a:t> (class* the-superclass% </a:t>
            </a:r>
            <a:r>
              <a:rPr lang="en-US" sz="2400" dirty="0" smtClean="0"/>
              <a:t>(...)</a:t>
            </a:r>
            <a:endParaRPr lang="en-US" sz="2400" dirty="0" smtClean="0"/>
          </a:p>
          <a:p>
            <a:pPr>
              <a:spcBef>
                <a:spcPts val="0"/>
              </a:spcBef>
            </a:pPr>
            <a:r>
              <a:rPr lang="en-US" sz="2400" dirty="0"/>
              <a:t> </a:t>
            </a:r>
            <a:r>
              <a:rPr lang="en-US" sz="2400" dirty="0" smtClean="0"/>
              <a:t>   (define/public (m2 x)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 </a:t>
            </a:r>
            <a:r>
              <a:rPr lang="en-US" sz="2400" dirty="0" smtClean="0"/>
              <a:t>     (super m1 (+ x 1</a:t>
            </a:r>
            <a:r>
              <a:rPr lang="en-US" sz="2400" dirty="0" smtClean="0"/>
              <a:t>)))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 </a:t>
            </a:r>
            <a:r>
              <a:rPr lang="en-US" sz="2400" dirty="0" smtClean="0"/>
              <a:t>   (define/public (m1 x) "this is noise"</a:t>
            </a:r>
            <a:r>
              <a:rPr lang="en-US" sz="2400" dirty="0" smtClean="0"/>
              <a:t>)) ))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2867891" y="3158836"/>
            <a:ext cx="187036" cy="737755"/>
          </a:xfrm>
          <a:prstGeom prst="straightConnector1">
            <a:avLst/>
          </a:prstGeom>
          <a:ln w="2857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172730" y="3288295"/>
            <a:ext cx="2722418" cy="99752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 smtClean="0"/>
              <a:t>Here method </a:t>
            </a:r>
            <a:r>
              <a:rPr lang="en-US" b="1" dirty="0" smtClean="0"/>
              <a:t>m2</a:t>
            </a:r>
            <a:r>
              <a:rPr lang="en-US" dirty="0" smtClean="0"/>
              <a:t> in the subclass calls method </a:t>
            </a:r>
            <a:r>
              <a:rPr lang="en-US" b="1" dirty="0" smtClean="0"/>
              <a:t>m1</a:t>
            </a:r>
            <a:r>
              <a:rPr lang="en-US" dirty="0" smtClean="0"/>
              <a:t> in the superclass.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861073" y="5593976"/>
            <a:ext cx="5325035" cy="94493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In Racket, you can't call </a:t>
            </a:r>
            <a:r>
              <a:rPr lang="en-US" sz="1400" b="1" dirty="0" smtClean="0">
                <a:solidFill>
                  <a:schemeClr val="tx1"/>
                </a:solidFill>
              </a:rPr>
              <a:t>(super m1 ...) </a:t>
            </a:r>
            <a:r>
              <a:rPr lang="en-US" sz="1400" dirty="0" smtClean="0">
                <a:solidFill>
                  <a:schemeClr val="tx1"/>
                </a:solidFill>
              </a:rPr>
              <a:t>unless </a:t>
            </a:r>
            <a:r>
              <a:rPr lang="en-US" sz="1400" b="1" dirty="0" smtClean="0">
                <a:solidFill>
                  <a:schemeClr val="tx1"/>
                </a:solidFill>
              </a:rPr>
              <a:t>m1</a:t>
            </a:r>
            <a:r>
              <a:rPr lang="en-US" sz="1400" dirty="0" smtClean="0">
                <a:solidFill>
                  <a:schemeClr val="tx1"/>
                </a:solidFill>
              </a:rPr>
              <a:t> is already defined in the current class.   This is a wart in the Racket object system.  If we were in a different system, this would not be necessary.  Sorry about that.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8954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this</a:t>
            </a:r>
            <a:r>
              <a:rPr lang="en-US" dirty="0" smtClean="0"/>
              <a:t> and </a:t>
            </a:r>
            <a:r>
              <a:rPr lang="en-US" b="1" dirty="0" smtClean="0"/>
              <a:t>super</a:t>
            </a:r>
            <a:r>
              <a:rPr lang="en-US" dirty="0" smtClean="0"/>
              <a:t>, summarized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rules for this and super can be summarized as:</a:t>
            </a:r>
          </a:p>
          <a:p>
            <a:pPr marL="0" indent="0" algn="ctr">
              <a:buNone/>
            </a:pPr>
            <a:r>
              <a:rPr lang="en-US" b="1" dirty="0" smtClean="0"/>
              <a:t>this</a:t>
            </a:r>
            <a:r>
              <a:rPr lang="en-US" dirty="0" smtClean="0"/>
              <a:t> is dynamic, </a:t>
            </a:r>
            <a:r>
              <a:rPr lang="en-US" b="1" dirty="0" smtClean="0"/>
              <a:t>super</a:t>
            </a:r>
            <a:r>
              <a:rPr lang="en-US" dirty="0" smtClean="0"/>
              <a:t> is static </a:t>
            </a:r>
            <a:endParaRPr lang="en-US" dirty="0"/>
          </a:p>
          <a:p>
            <a:r>
              <a:rPr lang="en-US" dirty="0" smtClean="0"/>
              <a:t>This simple rule can lead to interesting behavior</a:t>
            </a:r>
          </a:p>
          <a:p>
            <a:pPr lvl="1"/>
            <a:r>
              <a:rPr lang="en-US" dirty="0" smtClean="0"/>
              <a:t>Do </a:t>
            </a:r>
            <a:r>
              <a:rPr lang="en-US" dirty="0" smtClean="0"/>
              <a:t>Guided Practices 11.1 </a:t>
            </a:r>
            <a:r>
              <a:rPr lang="en-US" dirty="0" smtClean="0"/>
              <a:t>and </a:t>
            </a:r>
            <a:r>
              <a:rPr lang="en-US" dirty="0" smtClean="0"/>
              <a:t>11.2 </a:t>
            </a:r>
            <a:r>
              <a:rPr lang="en-US" dirty="0" smtClean="0"/>
              <a:t>to learn more about this.</a:t>
            </a:r>
          </a:p>
          <a:p>
            <a:r>
              <a:rPr lang="en-US" dirty="0" smtClean="0"/>
              <a:t>We will take great advantage of the dynamic nature of </a:t>
            </a:r>
            <a:r>
              <a:rPr lang="en-US" b="1" dirty="0" smtClean="0"/>
              <a:t>this</a:t>
            </a:r>
            <a:r>
              <a:rPr lang="en-US" dirty="0" smtClean="0"/>
              <a:t> in the next lesson.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260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Lesson 11.1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We’ve seen how to define </a:t>
            </a:r>
            <a:r>
              <a:rPr lang="en-US" dirty="0" err="1"/>
              <a:t>superclasses</a:t>
            </a:r>
            <a:r>
              <a:rPr lang="en-US" dirty="0"/>
              <a:t> and subclasses in Racket, including </a:t>
            </a:r>
            <a:r>
              <a:rPr lang="en-US" b="1" dirty="0"/>
              <a:t>inherit-field</a:t>
            </a:r>
            <a:r>
              <a:rPr lang="en-US" dirty="0"/>
              <a:t> and </a:t>
            </a:r>
            <a:r>
              <a:rPr lang="en-US" b="1" dirty="0"/>
              <a:t>define/override</a:t>
            </a:r>
            <a:r>
              <a:rPr lang="en-US" dirty="0"/>
              <a:t>.</a:t>
            </a:r>
          </a:p>
          <a:p>
            <a:r>
              <a:rPr lang="en-US" dirty="0" smtClean="0"/>
              <a:t>We’ve seen the overriding-defaults pattern, in which a subclass overrides some methods of a complete superclass</a:t>
            </a:r>
          </a:p>
          <a:p>
            <a:r>
              <a:rPr lang="en-US" dirty="0" smtClean="0"/>
              <a:t>We  learned how </a:t>
            </a:r>
            <a:r>
              <a:rPr lang="en-US" b="1" dirty="0" smtClean="0"/>
              <a:t>this </a:t>
            </a:r>
            <a:r>
              <a:rPr lang="en-US" dirty="0"/>
              <a:t>works with inheritance</a:t>
            </a:r>
            <a:r>
              <a:rPr lang="en-US" dirty="0" smtClean="0"/>
              <a:t>,  and what </a:t>
            </a:r>
            <a:r>
              <a:rPr lang="en-US" b="1" dirty="0" smtClean="0"/>
              <a:t>super</a:t>
            </a:r>
            <a:r>
              <a:rPr lang="en-US" dirty="0" smtClean="0"/>
              <a:t> does.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430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Key Points for this Module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Inheritance is a technique for generalizing over common parts of class implementations.</a:t>
            </a:r>
          </a:p>
          <a:p>
            <a:r>
              <a:rPr lang="en-US" dirty="0" smtClean="0"/>
              <a:t>When we create such a generalization, we specialize by </a:t>
            </a:r>
            <a:r>
              <a:rPr lang="en-US" dirty="0" err="1" smtClean="0"/>
              <a:t>subclassing</a:t>
            </a:r>
            <a:r>
              <a:rPr lang="en-US" dirty="0" smtClean="0"/>
              <a:t>.</a:t>
            </a:r>
          </a:p>
          <a:p>
            <a:r>
              <a:rPr lang="en-US" dirty="0" smtClean="0"/>
              <a:t>Languages with inheritance have many new design choices.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Study 11-1-flashing-balls.rkt in the Examples folder.</a:t>
            </a:r>
          </a:p>
          <a:p>
            <a:r>
              <a:rPr lang="en-US" dirty="0" smtClean="0"/>
              <a:t>If you have questions about this lesson, ask them on the Discussion Board.</a:t>
            </a:r>
          </a:p>
          <a:p>
            <a:r>
              <a:rPr lang="en-US" dirty="0" smtClean="0"/>
              <a:t>Do the Guided Practices 11.1 and 11.2</a:t>
            </a:r>
          </a:p>
          <a:p>
            <a:r>
              <a:rPr lang="en-US" dirty="0" smtClean="0"/>
              <a:t>Go on to the next lesson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029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6400800" y="1757787"/>
            <a:ext cx="1828800" cy="5334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Generalization</a:t>
            </a:r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>
            <a:off x="6400800" y="2564470"/>
            <a:ext cx="1828800" cy="5334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Over Constants</a:t>
            </a:r>
            <a:endParaRPr lang="en-US" dirty="0"/>
          </a:p>
        </p:txBody>
      </p:sp>
      <p:sp>
        <p:nvSpPr>
          <p:cNvPr id="29" name="Rounded Rectangle 28"/>
          <p:cNvSpPr/>
          <p:nvPr/>
        </p:nvSpPr>
        <p:spPr>
          <a:xfrm>
            <a:off x="6400800" y="3371153"/>
            <a:ext cx="1828800" cy="5334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Over Expressions</a:t>
            </a:r>
          </a:p>
        </p:txBody>
      </p:sp>
      <p:sp>
        <p:nvSpPr>
          <p:cNvPr id="34" name="Rounded Rectangle 33"/>
          <p:cNvSpPr/>
          <p:nvPr/>
        </p:nvSpPr>
        <p:spPr>
          <a:xfrm>
            <a:off x="6400800" y="4177836"/>
            <a:ext cx="1828800" cy="5334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Over Contexts</a:t>
            </a:r>
            <a:endParaRPr lang="en-US" dirty="0"/>
          </a:p>
        </p:txBody>
      </p:sp>
      <p:sp>
        <p:nvSpPr>
          <p:cNvPr id="39" name="Rounded Rectangle 38"/>
          <p:cNvSpPr/>
          <p:nvPr/>
        </p:nvSpPr>
        <p:spPr>
          <a:xfrm>
            <a:off x="6400800" y="4984519"/>
            <a:ext cx="1828800" cy="5334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Over Data Representations</a:t>
            </a:r>
            <a:endParaRPr lang="en-US" dirty="0"/>
          </a:p>
        </p:txBody>
      </p:sp>
      <p:sp>
        <p:nvSpPr>
          <p:cNvPr id="44" name="Rounded Rectangle 43"/>
          <p:cNvSpPr/>
          <p:nvPr/>
        </p:nvSpPr>
        <p:spPr>
          <a:xfrm>
            <a:off x="6400800" y="5791200"/>
            <a:ext cx="1828800" cy="5334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Over Method Implementations</a:t>
            </a:r>
            <a:endParaRPr lang="en-US" dirty="0"/>
          </a:p>
        </p:txBody>
      </p:sp>
      <p:grpSp>
        <p:nvGrpSpPr>
          <p:cNvPr id="78" name="Group 77"/>
          <p:cNvGrpSpPr/>
          <p:nvPr/>
        </p:nvGrpSpPr>
        <p:grpSpPr>
          <a:xfrm>
            <a:off x="914400" y="951104"/>
            <a:ext cx="1828800" cy="5373496"/>
            <a:chOff x="476250" y="951104"/>
            <a:chExt cx="1828800" cy="5373496"/>
          </a:xfrm>
        </p:grpSpPr>
        <p:sp>
          <p:nvSpPr>
            <p:cNvPr id="22" name="Rounded Rectangle 21"/>
            <p:cNvSpPr/>
            <p:nvPr/>
          </p:nvSpPr>
          <p:spPr>
            <a:xfrm>
              <a:off x="476250" y="2564470"/>
              <a:ext cx="1828800" cy="53340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Mixed Data</a:t>
              </a:r>
              <a:endParaRPr lang="en-US" dirty="0"/>
            </a:p>
          </p:txBody>
        </p:sp>
        <p:sp>
          <p:nvSpPr>
            <p:cNvPr id="5" name="Rounded Rectangle 4"/>
            <p:cNvSpPr/>
            <p:nvPr/>
          </p:nvSpPr>
          <p:spPr>
            <a:xfrm>
              <a:off x="476250" y="951104"/>
              <a:ext cx="1828800" cy="5334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Data Representations</a:t>
              </a:r>
              <a:endParaRPr lang="en-US" dirty="0"/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476250" y="1757787"/>
              <a:ext cx="1828800" cy="53340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Basics</a:t>
              </a:r>
              <a:endParaRPr lang="en-US" dirty="0"/>
            </a:p>
          </p:txBody>
        </p:sp>
        <p:sp>
          <p:nvSpPr>
            <p:cNvPr id="27" name="Rounded Rectangle 26"/>
            <p:cNvSpPr/>
            <p:nvPr/>
          </p:nvSpPr>
          <p:spPr>
            <a:xfrm>
              <a:off x="476250" y="3371153"/>
              <a:ext cx="1828800" cy="53340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Recursive Data</a:t>
              </a:r>
              <a:endParaRPr lang="en-US" dirty="0"/>
            </a:p>
          </p:txBody>
        </p:sp>
        <p:sp>
          <p:nvSpPr>
            <p:cNvPr id="37" name="Rounded Rectangle 36"/>
            <p:cNvSpPr/>
            <p:nvPr/>
          </p:nvSpPr>
          <p:spPr>
            <a:xfrm>
              <a:off x="476250" y="4177836"/>
              <a:ext cx="1828800" cy="53340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Functional Data</a:t>
              </a:r>
              <a:endParaRPr lang="en-US" dirty="0"/>
            </a:p>
          </p:txBody>
        </p:sp>
        <p:sp>
          <p:nvSpPr>
            <p:cNvPr id="42" name="Rounded Rectangle 41"/>
            <p:cNvSpPr/>
            <p:nvPr/>
          </p:nvSpPr>
          <p:spPr>
            <a:xfrm>
              <a:off x="476250" y="4984519"/>
              <a:ext cx="1828800" cy="53340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Objects &amp; Classes</a:t>
              </a:r>
              <a:endParaRPr lang="en-US" dirty="0"/>
            </a:p>
          </p:txBody>
        </p:sp>
        <p:sp>
          <p:nvSpPr>
            <p:cNvPr id="47" name="Rounded Rectangle 46"/>
            <p:cNvSpPr/>
            <p:nvPr/>
          </p:nvSpPr>
          <p:spPr>
            <a:xfrm>
              <a:off x="476250" y="5791200"/>
              <a:ext cx="1828800" cy="533400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Stateful</a:t>
              </a:r>
              <a:r>
                <a:rPr lang="en-US" dirty="0" smtClean="0"/>
                <a:t> Objects</a:t>
              </a:r>
              <a:endParaRPr lang="en-US" dirty="0"/>
            </a:p>
          </p:txBody>
        </p:sp>
        <p:cxnSp>
          <p:nvCxnSpPr>
            <p:cNvPr id="58" name="Straight Arrow Connector 57"/>
            <p:cNvCxnSpPr>
              <a:stCxn id="12" idx="2"/>
              <a:endCxn id="22" idx="0"/>
            </p:cNvCxnSpPr>
            <p:nvPr/>
          </p:nvCxnSpPr>
          <p:spPr>
            <a:xfrm>
              <a:off x="1390650" y="2291187"/>
              <a:ext cx="0" cy="27328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Arrow Connector 65"/>
            <p:cNvCxnSpPr>
              <a:stCxn id="22" idx="2"/>
              <a:endCxn id="27" idx="0"/>
            </p:cNvCxnSpPr>
            <p:nvPr/>
          </p:nvCxnSpPr>
          <p:spPr>
            <a:xfrm>
              <a:off x="1390650" y="3097870"/>
              <a:ext cx="0" cy="27328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88" name="Straight Arrow Connector 87"/>
          <p:cNvCxnSpPr>
            <a:stCxn id="7" idx="2"/>
            <a:endCxn id="14" idx="0"/>
          </p:cNvCxnSpPr>
          <p:nvPr/>
        </p:nvCxnSpPr>
        <p:spPr>
          <a:xfrm>
            <a:off x="7315200" y="2291187"/>
            <a:ext cx="0" cy="2732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>
            <a:stCxn id="14" idx="2"/>
            <a:endCxn id="29" idx="0"/>
          </p:cNvCxnSpPr>
          <p:nvPr/>
        </p:nvCxnSpPr>
        <p:spPr>
          <a:xfrm>
            <a:off x="7315200" y="3097870"/>
            <a:ext cx="0" cy="2732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>
            <a:stCxn id="29" idx="2"/>
            <a:endCxn id="34" idx="0"/>
          </p:cNvCxnSpPr>
          <p:nvPr/>
        </p:nvCxnSpPr>
        <p:spPr>
          <a:xfrm>
            <a:off x="7315200" y="3904553"/>
            <a:ext cx="0" cy="2732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>
            <a:stCxn id="34" idx="2"/>
            <a:endCxn id="39" idx="0"/>
          </p:cNvCxnSpPr>
          <p:nvPr/>
        </p:nvCxnSpPr>
        <p:spPr>
          <a:xfrm>
            <a:off x="7315200" y="4711236"/>
            <a:ext cx="0" cy="2732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>
            <a:stCxn id="39" idx="2"/>
            <a:endCxn id="44" idx="0"/>
          </p:cNvCxnSpPr>
          <p:nvPr/>
        </p:nvCxnSpPr>
        <p:spPr>
          <a:xfrm>
            <a:off x="7315200" y="5517919"/>
            <a:ext cx="0" cy="2732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Rounded Rectangle 102"/>
          <p:cNvSpPr/>
          <p:nvPr/>
        </p:nvSpPr>
        <p:spPr>
          <a:xfrm>
            <a:off x="5791200" y="417704"/>
            <a:ext cx="3048000" cy="1066800"/>
          </a:xfrm>
          <a:prstGeom prst="roundRect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4400" smtClean="0"/>
              <a:t>Module 11</a:t>
            </a:r>
            <a:endParaRPr lang="en-US" sz="4400" dirty="0">
              <a:solidFill>
                <a:schemeClr val="tx1"/>
              </a:solidFill>
            </a:endParaRPr>
          </a:p>
        </p:txBody>
      </p:sp>
      <p:cxnSp>
        <p:nvCxnSpPr>
          <p:cNvPr id="107" name="Straight Arrow Connector 106"/>
          <p:cNvCxnSpPr>
            <a:stCxn id="27" idx="2"/>
            <a:endCxn id="37" idx="0"/>
          </p:cNvCxnSpPr>
          <p:nvPr/>
        </p:nvCxnSpPr>
        <p:spPr>
          <a:xfrm>
            <a:off x="1828800" y="3904553"/>
            <a:ext cx="0" cy="2732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>
            <a:stCxn id="37" idx="2"/>
            <a:endCxn id="42" idx="0"/>
          </p:cNvCxnSpPr>
          <p:nvPr/>
        </p:nvCxnSpPr>
        <p:spPr>
          <a:xfrm>
            <a:off x="1828800" y="4711236"/>
            <a:ext cx="0" cy="2732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/>
          <p:cNvCxnSpPr>
            <a:stCxn id="42" idx="2"/>
            <a:endCxn id="47" idx="0"/>
          </p:cNvCxnSpPr>
          <p:nvPr/>
        </p:nvCxnSpPr>
        <p:spPr>
          <a:xfrm>
            <a:off x="1828800" y="5517919"/>
            <a:ext cx="0" cy="2732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Elbow Connector 112"/>
          <p:cNvCxnSpPr>
            <a:stCxn id="38" idx="3"/>
            <a:endCxn id="7" idx="1"/>
          </p:cNvCxnSpPr>
          <p:nvPr/>
        </p:nvCxnSpPr>
        <p:spPr>
          <a:xfrm flipV="1">
            <a:off x="5486398" y="2024487"/>
            <a:ext cx="914402" cy="2410424"/>
          </a:xfrm>
          <a:prstGeom prst="bentConnector3">
            <a:avLst>
              <a:gd name="adj1" fmla="val 50000"/>
            </a:avLst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3</a:t>
            </a:fld>
            <a:endParaRPr lang="en-US"/>
          </a:p>
        </p:txBody>
      </p:sp>
      <p:grpSp>
        <p:nvGrpSpPr>
          <p:cNvPr id="24" name="Group 23"/>
          <p:cNvGrpSpPr/>
          <p:nvPr/>
        </p:nvGrpSpPr>
        <p:grpSpPr>
          <a:xfrm>
            <a:off x="3657598" y="941479"/>
            <a:ext cx="1832811" cy="5373496"/>
            <a:chOff x="3657598" y="941479"/>
            <a:chExt cx="1832811" cy="5373496"/>
          </a:xfrm>
        </p:grpSpPr>
        <p:sp>
          <p:nvSpPr>
            <p:cNvPr id="6" name="Rounded Rectangle 5"/>
            <p:cNvSpPr/>
            <p:nvPr/>
          </p:nvSpPr>
          <p:spPr>
            <a:xfrm>
              <a:off x="3657599" y="941479"/>
              <a:ext cx="1828800" cy="5334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Design Strategies</a:t>
              </a:r>
              <a:endParaRPr lang="en-US" dirty="0"/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3657599" y="1748162"/>
              <a:ext cx="1828800" cy="53340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Combine simpler functions</a:t>
              </a:r>
              <a:endParaRPr lang="en-US" dirty="0"/>
            </a:p>
          </p:txBody>
        </p:sp>
        <p:sp>
          <p:nvSpPr>
            <p:cNvPr id="23" name="Rounded Rectangle 22"/>
            <p:cNvSpPr/>
            <p:nvPr/>
          </p:nvSpPr>
          <p:spPr>
            <a:xfrm>
              <a:off x="3660004" y="2554845"/>
              <a:ext cx="1828800" cy="53340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Use a template</a:t>
              </a:r>
              <a:endParaRPr lang="en-US" dirty="0"/>
            </a:p>
          </p:txBody>
        </p:sp>
        <p:sp>
          <p:nvSpPr>
            <p:cNvPr id="28" name="Rounded Rectangle 27"/>
            <p:cNvSpPr/>
            <p:nvPr/>
          </p:nvSpPr>
          <p:spPr>
            <a:xfrm>
              <a:off x="3661609" y="3361528"/>
              <a:ext cx="1828800" cy="53340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Divide into Cases</a:t>
              </a:r>
              <a:endParaRPr lang="en-US" dirty="0"/>
            </a:p>
          </p:txBody>
        </p:sp>
        <p:sp>
          <p:nvSpPr>
            <p:cNvPr id="38" name="Rounded Rectangle 37"/>
            <p:cNvSpPr/>
            <p:nvPr/>
          </p:nvSpPr>
          <p:spPr>
            <a:xfrm>
              <a:off x="3657598" y="4168211"/>
              <a:ext cx="1828800" cy="53340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Call a more general function</a:t>
              </a:r>
              <a:endParaRPr lang="en-US" dirty="0"/>
            </a:p>
          </p:txBody>
        </p:sp>
        <p:sp>
          <p:nvSpPr>
            <p:cNvPr id="48" name="Rounded Rectangle 47"/>
            <p:cNvSpPr/>
            <p:nvPr/>
          </p:nvSpPr>
          <p:spPr>
            <a:xfrm>
              <a:off x="3657599" y="5781575"/>
              <a:ext cx="1828800" cy="533400"/>
            </a:xfrm>
            <a:prstGeom prst="round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Communicate via State</a:t>
              </a:r>
              <a:endParaRPr lang="en-US" dirty="0"/>
            </a:p>
          </p:txBody>
        </p:sp>
        <p:cxnSp>
          <p:nvCxnSpPr>
            <p:cNvPr id="70" name="Straight Arrow Connector 69"/>
            <p:cNvCxnSpPr>
              <a:stCxn id="13" idx="2"/>
              <a:endCxn id="23" idx="0"/>
            </p:cNvCxnSpPr>
            <p:nvPr/>
          </p:nvCxnSpPr>
          <p:spPr>
            <a:xfrm>
              <a:off x="4571999" y="2281562"/>
              <a:ext cx="2405" cy="27328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Arrow Connector 71"/>
            <p:cNvCxnSpPr>
              <a:stCxn id="23" idx="2"/>
              <a:endCxn id="28" idx="0"/>
            </p:cNvCxnSpPr>
            <p:nvPr/>
          </p:nvCxnSpPr>
          <p:spPr>
            <a:xfrm>
              <a:off x="4574404" y="3088245"/>
              <a:ext cx="1605" cy="27328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/>
            <p:cNvCxnSpPr>
              <a:stCxn id="28" idx="2"/>
              <a:endCxn id="38" idx="0"/>
            </p:cNvCxnSpPr>
            <p:nvPr/>
          </p:nvCxnSpPr>
          <p:spPr>
            <a:xfrm flipH="1">
              <a:off x="4571998" y="3894928"/>
              <a:ext cx="4011" cy="27328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Arrow Connector 76"/>
            <p:cNvCxnSpPr>
              <a:stCxn id="38" idx="2"/>
              <a:endCxn id="43" idx="0"/>
            </p:cNvCxnSpPr>
            <p:nvPr/>
          </p:nvCxnSpPr>
          <p:spPr>
            <a:xfrm>
              <a:off x="4571998" y="4701611"/>
              <a:ext cx="0" cy="27328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Rounded Rectangle 42"/>
            <p:cNvSpPr/>
            <p:nvPr/>
          </p:nvSpPr>
          <p:spPr>
            <a:xfrm>
              <a:off x="3657598" y="4974894"/>
              <a:ext cx="1828800" cy="53340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Recur on </a:t>
              </a:r>
              <a:r>
                <a:rPr lang="en-US" dirty="0" err="1" smtClean="0"/>
                <a:t>subproblem</a:t>
              </a:r>
              <a:endParaRPr lang="en-US" dirty="0"/>
            </a:p>
          </p:txBody>
        </p:sp>
      </p:grpSp>
      <p:cxnSp>
        <p:nvCxnSpPr>
          <p:cNvPr id="51" name="Straight Arrow Connector 50"/>
          <p:cNvCxnSpPr>
            <a:stCxn id="43" idx="2"/>
            <a:endCxn id="48" idx="0"/>
          </p:cNvCxnSpPr>
          <p:nvPr/>
        </p:nvCxnSpPr>
        <p:spPr>
          <a:xfrm>
            <a:off x="4571998" y="5508294"/>
            <a:ext cx="1" cy="2732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7901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en-US" dirty="0" smtClean="0"/>
              <a:t>Key Points for Lesson 11.1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By the end of this lesson you should be able to explain how objects find methods by searching up the inheritance chain.</a:t>
            </a:r>
          </a:p>
          <a:p>
            <a:r>
              <a:rPr lang="en-US" dirty="0" smtClean="0"/>
              <a:t>Use the overriding-defaults pattern to introduce small variations of a class.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8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11-1-flashing-balls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Sometimes we want to define a new class that is just a small variation of an old class.   </a:t>
            </a:r>
            <a:endParaRPr lang="en-US" dirty="0" smtClean="0"/>
          </a:p>
          <a:p>
            <a:r>
              <a:rPr lang="en-US" dirty="0" smtClean="0"/>
              <a:t>For </a:t>
            </a:r>
            <a:r>
              <a:rPr lang="en-US" dirty="0"/>
              <a:t>example, we might want to make a ball that flashes different colors.  </a:t>
            </a:r>
            <a:endParaRPr lang="en-US" dirty="0" smtClean="0"/>
          </a:p>
          <a:p>
            <a:r>
              <a:rPr lang="en-US" dirty="0" smtClean="0"/>
              <a:t>To do this, create a subclass that inherits from the old class (the "superclass").</a:t>
            </a:r>
            <a:endParaRPr lang="en-US" dirty="0"/>
          </a:p>
          <a:p>
            <a:r>
              <a:rPr lang="en-US" dirty="0"/>
              <a:t>We call this the "overriding defaults" pattern</a:t>
            </a:r>
            <a:r>
              <a:rPr lang="en-US" dirty="0" smtClean="0"/>
              <a:t>.</a:t>
            </a:r>
          </a:p>
          <a:p>
            <a:r>
              <a:rPr lang="en-US" dirty="0" smtClean="0"/>
              <a:t>Let's look at some code.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35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FlashingBall</a:t>
            </a:r>
            <a:r>
              <a:rPr lang="en-US" b="1" dirty="0" smtClean="0"/>
              <a:t>%</a:t>
            </a:r>
            <a:endParaRPr lang="en-US" b="1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n-US" dirty="0"/>
              <a:t>;; </a:t>
            </a:r>
            <a:r>
              <a:rPr lang="en-US" dirty="0" err="1"/>
              <a:t>FlashingBall</a:t>
            </a:r>
            <a:r>
              <a:rPr lang="en-US" dirty="0"/>
              <a:t>% is like a Ball%, but it </a:t>
            </a:r>
            <a:r>
              <a:rPr lang="en-US" dirty="0" smtClean="0"/>
              <a:t>displays</a:t>
            </a:r>
          </a:p>
          <a:p>
            <a:r>
              <a:rPr lang="en-US" dirty="0" smtClean="0"/>
              <a:t>;; </a:t>
            </a:r>
            <a:r>
              <a:rPr lang="en-US" dirty="0"/>
              <a:t>differently: </a:t>
            </a:r>
            <a:r>
              <a:rPr lang="en-US" dirty="0" smtClean="0"/>
              <a:t>it </a:t>
            </a:r>
            <a:r>
              <a:rPr lang="en-US" dirty="0"/>
              <a:t>changes color on every fourth tick</a:t>
            </a:r>
          </a:p>
          <a:p>
            <a:endParaRPr lang="en-US" dirty="0"/>
          </a:p>
          <a:p>
            <a:r>
              <a:rPr lang="en-US" dirty="0" smtClean="0"/>
              <a:t>(</a:t>
            </a:r>
            <a:r>
              <a:rPr lang="en-US" dirty="0"/>
              <a:t>define </a:t>
            </a:r>
            <a:r>
              <a:rPr lang="en-US" dirty="0" err="1"/>
              <a:t>FlashingBall</a:t>
            </a:r>
            <a:r>
              <a:rPr lang="en-US" dirty="0"/>
              <a:t>%</a:t>
            </a:r>
          </a:p>
          <a:p>
            <a:r>
              <a:rPr lang="en-US" dirty="0"/>
              <a:t>  (class* </a:t>
            </a:r>
            <a:r>
              <a:rPr lang="en-US" dirty="0" smtClean="0">
                <a:solidFill>
                  <a:srgbClr val="FF0000"/>
                </a:solidFill>
              </a:rPr>
              <a:t>Ball</a:t>
            </a:r>
            <a:r>
              <a:rPr lang="en-US" dirty="0">
                <a:solidFill>
                  <a:srgbClr val="FF0000"/>
                </a:solidFill>
              </a:rPr>
              <a:t>%  </a:t>
            </a:r>
            <a:r>
              <a:rPr lang="en-US" dirty="0" smtClean="0"/>
              <a:t>; </a:t>
            </a:r>
            <a:r>
              <a:rPr lang="en-US" dirty="0"/>
              <a:t>inherits from Ball%</a:t>
            </a:r>
          </a:p>
          <a:p>
            <a:r>
              <a:rPr lang="en-US" dirty="0"/>
              <a:t>    (</a:t>
            </a:r>
            <a:r>
              <a:rPr lang="en-US" dirty="0" err="1"/>
              <a:t>SBall</a:t>
            </a:r>
            <a:r>
              <a:rPr lang="en-US" dirty="0"/>
              <a:t>&lt;%&gt;)   </a:t>
            </a:r>
            <a:r>
              <a:rPr lang="en-US" dirty="0" smtClean="0"/>
              <a:t>; implements same interface</a:t>
            </a:r>
            <a:endParaRPr lang="en-US" dirty="0"/>
          </a:p>
          <a:p>
            <a:endParaRPr lang="en-US" dirty="0"/>
          </a:p>
          <a:p>
            <a:r>
              <a:rPr lang="en-US" dirty="0"/>
              <a:t>    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    ;; number of ticks between color changes</a:t>
            </a:r>
          </a:p>
          <a:p>
            <a:r>
              <a:rPr lang="en-US" dirty="0"/>
              <a:t> </a:t>
            </a:r>
            <a:r>
              <a:rPr lang="en-US" dirty="0" smtClean="0"/>
              <a:t>   (</a:t>
            </a:r>
            <a:r>
              <a:rPr lang="en-US" dirty="0"/>
              <a:t>field [color-change-interval 4</a:t>
            </a:r>
            <a:r>
              <a:rPr lang="en-US" dirty="0" smtClean="0"/>
              <a:t>])</a:t>
            </a:r>
            <a:endParaRPr lang="en-US" dirty="0"/>
          </a:p>
          <a:p>
            <a:r>
              <a:rPr lang="en-US" dirty="0"/>
              <a:t>    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;; time left </a:t>
            </a:r>
            <a:r>
              <a:rPr lang="en-US" dirty="0" err="1" smtClean="0"/>
              <a:t>til</a:t>
            </a:r>
            <a:r>
              <a:rPr lang="en-US" dirty="0" smtClean="0"/>
              <a:t> next color change</a:t>
            </a:r>
          </a:p>
          <a:p>
            <a:r>
              <a:rPr lang="en-US" dirty="0" smtClean="0"/>
              <a:t>    (</a:t>
            </a:r>
            <a:r>
              <a:rPr lang="en-US" dirty="0"/>
              <a:t>field [time-left color-change-interval</a:t>
            </a:r>
            <a:r>
              <a:rPr lang="en-US" dirty="0" smtClean="0"/>
              <a:t>])</a:t>
            </a:r>
          </a:p>
          <a:p>
            <a:endParaRPr lang="en-US" dirty="0"/>
          </a:p>
          <a:p>
            <a:r>
              <a:rPr lang="en-US" dirty="0" smtClean="0"/>
              <a:t>    ;; </a:t>
            </a:r>
            <a:r>
              <a:rPr lang="en-US" dirty="0"/>
              <a:t>the list of </a:t>
            </a:r>
            <a:r>
              <a:rPr lang="en-US" dirty="0" smtClean="0"/>
              <a:t>possible </a:t>
            </a:r>
            <a:r>
              <a:rPr lang="en-US" dirty="0"/>
              <a:t>colors, first </a:t>
            </a:r>
            <a:r>
              <a:rPr lang="en-US" dirty="0" err="1"/>
              <a:t>elt</a:t>
            </a:r>
            <a:r>
              <a:rPr lang="en-US" dirty="0"/>
              <a:t> </a:t>
            </a:r>
            <a:r>
              <a:rPr lang="en-US" dirty="0" smtClean="0"/>
              <a:t>is</a:t>
            </a:r>
          </a:p>
          <a:p>
            <a:r>
              <a:rPr lang="en-US" dirty="0"/>
              <a:t> </a:t>
            </a:r>
            <a:r>
              <a:rPr lang="en-US" dirty="0" smtClean="0"/>
              <a:t>   ;; </a:t>
            </a:r>
            <a:r>
              <a:rPr lang="en-US" dirty="0"/>
              <a:t>current </a:t>
            </a:r>
            <a:r>
              <a:rPr lang="en-US" dirty="0" smtClean="0"/>
              <a:t>color</a:t>
            </a:r>
          </a:p>
          <a:p>
            <a:r>
              <a:rPr lang="en-US" dirty="0" smtClean="0"/>
              <a:t>    </a:t>
            </a:r>
            <a:r>
              <a:rPr lang="en-US" dirty="0"/>
              <a:t>(field [colors (list "red" "green</a:t>
            </a:r>
            <a:r>
              <a:rPr lang="en-US" dirty="0" smtClean="0"/>
              <a:t>")])</a:t>
            </a:r>
          </a:p>
          <a:p>
            <a:r>
              <a:rPr lang="en-US" dirty="0" smtClean="0"/>
              <a:t> </a:t>
            </a:r>
            <a:endParaRPr lang="en-US" dirty="0"/>
          </a:p>
          <a:p>
            <a:r>
              <a:rPr lang="en-US" dirty="0"/>
              <a:t>    ;; here are fields of the superclass that we need.</a:t>
            </a:r>
          </a:p>
          <a:p>
            <a:r>
              <a:rPr lang="en-US" dirty="0" smtClean="0"/>
              <a:t>    </a:t>
            </a:r>
            <a:r>
              <a:rPr lang="en-US" dirty="0"/>
              <a:t>(</a:t>
            </a:r>
            <a:r>
              <a:rPr lang="en-US" dirty="0">
                <a:solidFill>
                  <a:srgbClr val="FF0000"/>
                </a:solidFill>
              </a:rPr>
              <a:t>inherit-field</a:t>
            </a:r>
            <a:r>
              <a:rPr lang="en-US" dirty="0"/>
              <a:t> radius x y selected?) </a:t>
            </a:r>
          </a:p>
          <a:p>
            <a:endParaRPr lang="en-US" dirty="0"/>
          </a:p>
          <a:p>
            <a:r>
              <a:rPr lang="en-US" dirty="0" smtClean="0"/>
              <a:t>    </a:t>
            </a:r>
            <a:r>
              <a:rPr lang="en-US" dirty="0"/>
              <a:t>;; the </a:t>
            </a:r>
            <a:r>
              <a:rPr lang="en-US" dirty="0" err="1" smtClean="0"/>
              <a:t>init</a:t>
            </a:r>
            <a:r>
              <a:rPr lang="en-US" dirty="0" smtClean="0"/>
              <a:t>-field w isn’t declared here, </a:t>
            </a:r>
          </a:p>
          <a:p>
            <a:r>
              <a:rPr lang="en-US" dirty="0"/>
              <a:t> </a:t>
            </a:r>
            <a:r>
              <a:rPr lang="en-US" dirty="0" smtClean="0"/>
              <a:t>   ;; so it is </a:t>
            </a:r>
            <a:r>
              <a:rPr lang="en-US" dirty="0"/>
              <a:t>sent to the superclass.</a:t>
            </a:r>
          </a:p>
          <a:p>
            <a:r>
              <a:rPr lang="en-US" dirty="0"/>
              <a:t>    (super-new)</a:t>
            </a:r>
          </a:p>
          <a:p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12920" cy="4525963"/>
          </a:xfrm>
        </p:spPr>
        <p:txBody>
          <a:bodyPr>
            <a:normAutofit fontScale="40000" lnSpcReduction="20000"/>
          </a:bodyPr>
          <a:lstStyle/>
          <a:p>
            <a:r>
              <a:rPr lang="en-US" dirty="0"/>
              <a:t> </a:t>
            </a:r>
            <a:r>
              <a:rPr lang="en-US" dirty="0" smtClean="0"/>
              <a:t>   ;; </a:t>
            </a:r>
            <a:r>
              <a:rPr lang="en-US" dirty="0"/>
              <a:t>Scene -&gt; Scene</a:t>
            </a:r>
          </a:p>
          <a:p>
            <a:r>
              <a:rPr lang="en-US" dirty="0"/>
              <a:t>    ;; RETURNS: a scene like the given one, but with </a:t>
            </a:r>
            <a:r>
              <a:rPr lang="en-US" dirty="0" smtClean="0"/>
              <a:t>the</a:t>
            </a:r>
          </a:p>
          <a:p>
            <a:r>
              <a:rPr lang="en-US" dirty="0"/>
              <a:t> </a:t>
            </a:r>
            <a:r>
              <a:rPr lang="en-US" dirty="0" smtClean="0"/>
              <a:t>   ;;  flashing ball </a:t>
            </a:r>
            <a:r>
              <a:rPr lang="en-US" dirty="0"/>
              <a:t>painted on it.</a:t>
            </a:r>
          </a:p>
          <a:p>
            <a:r>
              <a:rPr lang="en-US" dirty="0"/>
              <a:t>    ;; EFFECT: decrements time-left and changes colors </a:t>
            </a:r>
            <a:r>
              <a:rPr lang="en-US" dirty="0" smtClean="0"/>
              <a:t>if</a:t>
            </a:r>
          </a:p>
          <a:p>
            <a:r>
              <a:rPr lang="en-US" dirty="0"/>
              <a:t> </a:t>
            </a:r>
            <a:r>
              <a:rPr lang="en-US" dirty="0" smtClean="0"/>
              <a:t>   ;;  necessary</a:t>
            </a:r>
            <a:endParaRPr lang="en-US" dirty="0"/>
          </a:p>
          <a:p>
            <a:r>
              <a:rPr lang="en-US" dirty="0"/>
              <a:t>    (</a:t>
            </a:r>
            <a:r>
              <a:rPr lang="en-US" dirty="0">
                <a:solidFill>
                  <a:srgbClr val="FF0000"/>
                </a:solidFill>
              </a:rPr>
              <a:t>define/override</a:t>
            </a:r>
            <a:r>
              <a:rPr lang="en-US" dirty="0"/>
              <a:t> (add-to-scene s)</a:t>
            </a:r>
          </a:p>
          <a:p>
            <a:r>
              <a:rPr lang="en-US" dirty="0"/>
              <a:t>      (begin</a:t>
            </a:r>
          </a:p>
          <a:p>
            <a:r>
              <a:rPr lang="en-US" dirty="0"/>
              <a:t>        ;; is it time to change colors?</a:t>
            </a:r>
          </a:p>
          <a:p>
            <a:r>
              <a:rPr lang="en-US" dirty="0"/>
              <a:t>        (if (zero? time-left)</a:t>
            </a:r>
          </a:p>
          <a:p>
            <a:r>
              <a:rPr lang="en-US" dirty="0"/>
              <a:t>          (change-colors)</a:t>
            </a:r>
          </a:p>
          <a:p>
            <a:r>
              <a:rPr lang="en-US" dirty="0"/>
              <a:t>          (set! time-left (- time-left 1)))</a:t>
            </a:r>
          </a:p>
          <a:p>
            <a:r>
              <a:rPr lang="en-US" dirty="0"/>
              <a:t>        ;; now paint </a:t>
            </a:r>
            <a:r>
              <a:rPr lang="en-US" dirty="0" smtClean="0"/>
              <a:t>this ball </a:t>
            </a:r>
            <a:r>
              <a:rPr lang="en-US" dirty="0"/>
              <a:t>on the scene</a:t>
            </a:r>
          </a:p>
          <a:p>
            <a:r>
              <a:rPr lang="en-US" dirty="0"/>
              <a:t>        (place-image</a:t>
            </a:r>
          </a:p>
          <a:p>
            <a:r>
              <a:rPr lang="en-US" dirty="0"/>
              <a:t>          (circle radius</a:t>
            </a:r>
          </a:p>
          <a:p>
            <a:r>
              <a:rPr lang="en-US" dirty="0"/>
              <a:t>            (if selected? "solid" "outline")</a:t>
            </a:r>
          </a:p>
          <a:p>
            <a:r>
              <a:rPr lang="en-US" dirty="0"/>
              <a:t>            (first colors))</a:t>
            </a:r>
          </a:p>
          <a:p>
            <a:r>
              <a:rPr lang="en-US" dirty="0"/>
              <a:t>          x y s)))</a:t>
            </a:r>
          </a:p>
          <a:p>
            <a:endParaRPr lang="en-US" dirty="0"/>
          </a:p>
          <a:p>
            <a:r>
              <a:rPr lang="en-US" dirty="0" smtClean="0"/>
              <a:t>    </a:t>
            </a:r>
            <a:endParaRPr lang="en-US" dirty="0"/>
          </a:p>
          <a:p>
            <a:r>
              <a:rPr lang="en-US" dirty="0"/>
              <a:t>    ;; -&gt; Void</a:t>
            </a:r>
          </a:p>
          <a:p>
            <a:r>
              <a:rPr lang="en-US" dirty="0"/>
              <a:t>    ;; EFFECT: rotate the list of colors, 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;;  and </a:t>
            </a:r>
            <a:r>
              <a:rPr lang="en-US" dirty="0"/>
              <a:t>reset time-left</a:t>
            </a:r>
          </a:p>
          <a:p>
            <a:r>
              <a:rPr lang="en-US" dirty="0"/>
              <a:t>    (define (change-colors)</a:t>
            </a:r>
          </a:p>
          <a:p>
            <a:r>
              <a:rPr lang="en-US" dirty="0"/>
              <a:t>      (set! colors 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    (</a:t>
            </a:r>
            <a:r>
              <a:rPr lang="en-US" dirty="0"/>
              <a:t>append (rest colors) (list (first colors))))</a:t>
            </a:r>
          </a:p>
          <a:p>
            <a:r>
              <a:rPr lang="en-US" dirty="0"/>
              <a:t>      (set! time-left color-change-interval))</a:t>
            </a:r>
          </a:p>
          <a:p>
            <a:r>
              <a:rPr lang="en-US" dirty="0"/>
              <a:t>    </a:t>
            </a:r>
          </a:p>
          <a:p>
            <a:r>
              <a:rPr lang="en-US" dirty="0"/>
              <a:t>    ))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6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831848" y="6011069"/>
            <a:ext cx="3008376" cy="71040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i</a:t>
            </a:r>
            <a:r>
              <a:rPr lang="en-US" sz="1400" b="1" dirty="0" smtClean="0">
                <a:solidFill>
                  <a:schemeClr val="tx1"/>
                </a:solidFill>
              </a:rPr>
              <a:t>nherit-fields</a:t>
            </a:r>
            <a:r>
              <a:rPr lang="en-US" sz="1400" dirty="0" smtClean="0">
                <a:solidFill>
                  <a:schemeClr val="tx1"/>
                </a:solidFill>
              </a:rPr>
              <a:t> is used to declare fields of the superclass that we want to make visible in the subclass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25424" y="2694613"/>
            <a:ext cx="2676144" cy="72221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 err="1" smtClean="0">
                <a:solidFill>
                  <a:schemeClr val="tx1"/>
                </a:solidFill>
              </a:rPr>
              <a:t>FlashingBall</a:t>
            </a:r>
            <a:r>
              <a:rPr lang="en-US" sz="1400" dirty="0" smtClean="0">
                <a:solidFill>
                  <a:schemeClr val="tx1"/>
                </a:solidFill>
              </a:rPr>
              <a:t>% inherits from Ball%.  </a:t>
            </a:r>
            <a:r>
              <a:rPr lang="en-US" sz="1400" dirty="0" err="1" smtClean="0">
                <a:solidFill>
                  <a:schemeClr val="tx1"/>
                </a:solidFill>
              </a:rPr>
              <a:t>FlashingBall</a:t>
            </a:r>
            <a:r>
              <a:rPr lang="en-US" sz="1400" dirty="0" smtClean="0">
                <a:solidFill>
                  <a:schemeClr val="tx1"/>
                </a:solidFill>
              </a:rPr>
              <a:t>% is the subclass; Ball% is the superclass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12" name="Straight Arrow Connector 11"/>
          <p:cNvCxnSpPr>
            <a:stCxn id="10" idx="0"/>
          </p:cNvCxnSpPr>
          <p:nvPr/>
        </p:nvCxnSpPr>
        <p:spPr>
          <a:xfrm flipH="1" flipV="1">
            <a:off x="1600200" y="2384561"/>
            <a:ext cx="463296" cy="3100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8" idx="0"/>
          </p:cNvCxnSpPr>
          <p:nvPr/>
        </p:nvCxnSpPr>
        <p:spPr>
          <a:xfrm flipH="1" flipV="1">
            <a:off x="1831848" y="5431536"/>
            <a:ext cx="1504188" cy="5795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5391912" y="5764182"/>
            <a:ext cx="2980944" cy="90620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define/override</a:t>
            </a:r>
            <a:r>
              <a:rPr lang="en-US" sz="1400" dirty="0" smtClean="0">
                <a:solidFill>
                  <a:schemeClr val="tx1"/>
                </a:solidFill>
              </a:rPr>
              <a:t> is used to define methods that override methods in the superclass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26" name="Straight Arrow Connector 25"/>
          <p:cNvCxnSpPr>
            <a:stCxn id="17" idx="0"/>
          </p:cNvCxnSpPr>
          <p:nvPr/>
        </p:nvCxnSpPr>
        <p:spPr>
          <a:xfrm flipH="1" flipV="1">
            <a:off x="5788152" y="2539587"/>
            <a:ext cx="1094232" cy="32245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1441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Features for Inheritance in Racket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Racket object system uses two features to implement inheritance:  </a:t>
            </a:r>
            <a:r>
              <a:rPr lang="en-US" b="1" dirty="0"/>
              <a:t>define/override</a:t>
            </a:r>
            <a:r>
              <a:rPr lang="en-US" dirty="0"/>
              <a:t> and </a:t>
            </a:r>
            <a:r>
              <a:rPr lang="en-US" b="1" dirty="0"/>
              <a:t>inherit-fields</a:t>
            </a:r>
            <a:r>
              <a:rPr lang="en-US" dirty="0"/>
              <a:t>.</a:t>
            </a:r>
          </a:p>
          <a:p>
            <a:pPr lvl="1"/>
            <a:r>
              <a:rPr lang="en-US" b="1" dirty="0" smtClean="0">
                <a:latin typeface="Consolas" pitchFamily="49" charset="0"/>
                <a:cs typeface="Consolas" pitchFamily="49" charset="0"/>
              </a:rPr>
              <a:t>define/override</a:t>
            </a:r>
            <a:r>
              <a:rPr lang="en-US" dirty="0" smtClean="0"/>
              <a:t> is used to define methods that override methods in the superclass.</a:t>
            </a:r>
          </a:p>
          <a:p>
            <a:pPr lvl="1"/>
            <a:r>
              <a:rPr lang="en-US" b="1" dirty="0">
                <a:latin typeface="Consolas" pitchFamily="49" charset="0"/>
                <a:cs typeface="Consolas" pitchFamily="49" charset="0"/>
              </a:rPr>
              <a:t>inherit-fields </a:t>
            </a:r>
            <a:r>
              <a:rPr lang="en-US" dirty="0"/>
              <a:t>is used to declare fields of the superclass that we want to make visible in the subclass.  </a:t>
            </a:r>
            <a:endParaRPr lang="en-US" dirty="0" smtClean="0"/>
          </a:p>
          <a:p>
            <a:pPr lvl="2"/>
            <a:r>
              <a:rPr lang="en-US" dirty="0" err="1" smtClean="0"/>
              <a:t>eg</a:t>
            </a:r>
            <a:r>
              <a:rPr lang="en-US" dirty="0" smtClean="0"/>
              <a:t>: </a:t>
            </a:r>
            <a:r>
              <a:rPr lang="en-US" b="1" dirty="0" smtClean="0"/>
              <a:t>x</a:t>
            </a:r>
            <a:r>
              <a:rPr lang="en-US" dirty="0" smtClean="0"/>
              <a:t>, </a:t>
            </a:r>
            <a:r>
              <a:rPr lang="en-US" b="1" dirty="0" smtClean="0"/>
              <a:t>y</a:t>
            </a:r>
            <a:r>
              <a:rPr lang="en-US" dirty="0" smtClean="0"/>
              <a:t>, </a:t>
            </a:r>
            <a:r>
              <a:rPr lang="en-US" b="1" dirty="0" smtClean="0"/>
              <a:t>selected?</a:t>
            </a:r>
            <a:r>
              <a:rPr lang="en-US" dirty="0" smtClean="0"/>
              <a:t>, </a:t>
            </a:r>
            <a:r>
              <a:rPr lang="en-US" b="1" dirty="0" smtClean="0"/>
              <a:t>radius</a:t>
            </a:r>
            <a:r>
              <a:rPr lang="en-US" dirty="0" smtClean="0"/>
              <a:t>  in </a:t>
            </a:r>
            <a:r>
              <a:rPr lang="en-US" b="1" dirty="0" err="1" smtClean="0">
                <a:latin typeface="Consolas" pitchFamily="49" charset="0"/>
                <a:cs typeface="Consolas" pitchFamily="49" charset="0"/>
              </a:rPr>
              <a:t>FlashingBall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%</a:t>
            </a:r>
            <a:r>
              <a:rPr lang="en-US" dirty="0"/>
              <a:t>.  </a:t>
            </a:r>
          </a:p>
          <a:p>
            <a:pPr lvl="2"/>
            <a:r>
              <a:rPr lang="en-US" dirty="0" smtClean="0"/>
              <a:t>values are automatically supplied to the superclass on initialization.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6260123" y="5612851"/>
            <a:ext cx="2180492" cy="102662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/>
              <a:t>Other languages do this </a:t>
            </a:r>
            <a:r>
              <a:rPr lang="en-US" dirty="0" smtClean="0"/>
              <a:t>differently, so watch out!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fields are in the subclass?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/>
              <a:t>The </a:t>
            </a:r>
            <a:r>
              <a:rPr lang="en-US" sz="2000" dirty="0" err="1"/>
              <a:t>init</a:t>
            </a:r>
            <a:r>
              <a:rPr lang="en-US" sz="2000" dirty="0"/>
              <a:t>-fields of a subclass are the </a:t>
            </a:r>
            <a:r>
              <a:rPr lang="en-US" sz="2000" dirty="0" err="1"/>
              <a:t>init</a:t>
            </a:r>
            <a:r>
              <a:rPr lang="en-US" sz="2000" dirty="0"/>
              <a:t>-fields of the superclass plus any additional </a:t>
            </a:r>
            <a:r>
              <a:rPr lang="en-US" sz="2000" dirty="0" err="1"/>
              <a:t>init</a:t>
            </a:r>
            <a:r>
              <a:rPr lang="en-US" sz="2000" dirty="0"/>
              <a:t>-fields declared in the subclass.   </a:t>
            </a:r>
            <a:endParaRPr lang="en-US" sz="2000" dirty="0" smtClean="0"/>
          </a:p>
          <a:p>
            <a:r>
              <a:rPr lang="en-US" sz="2000" dirty="0" err="1" smtClean="0"/>
              <a:t>FlashingBall</a:t>
            </a:r>
            <a:r>
              <a:rPr lang="en-US" sz="2000" dirty="0"/>
              <a:t>% doesn't declare any new </a:t>
            </a:r>
            <a:r>
              <a:rPr lang="en-US" sz="2000" dirty="0" err="1"/>
              <a:t>init</a:t>
            </a:r>
            <a:r>
              <a:rPr lang="en-US" sz="2000" dirty="0"/>
              <a:t>-fields, so its </a:t>
            </a:r>
            <a:r>
              <a:rPr lang="en-US" sz="2000" dirty="0" err="1"/>
              <a:t>init</a:t>
            </a:r>
            <a:r>
              <a:rPr lang="en-US" sz="2000" dirty="0"/>
              <a:t>-fields are the same as those of Ball%.  </a:t>
            </a:r>
            <a:endParaRPr lang="en-US" sz="2000" dirty="0" smtClean="0"/>
          </a:p>
          <a:p>
            <a:r>
              <a:rPr lang="en-US" sz="2000" dirty="0" err="1" smtClean="0"/>
              <a:t>init</a:t>
            </a:r>
            <a:r>
              <a:rPr lang="en-US" sz="2000" dirty="0" smtClean="0"/>
              <a:t>-fields </a:t>
            </a:r>
            <a:r>
              <a:rPr lang="en-US" sz="2000" dirty="0"/>
              <a:t>of the subclass are automatically sent to the superclass, so when we create a </a:t>
            </a:r>
            <a:r>
              <a:rPr lang="en-US" sz="2000" dirty="0" err="1"/>
              <a:t>FlashingBall</a:t>
            </a:r>
            <a:r>
              <a:rPr lang="en-US" sz="2000" dirty="0"/>
              <a:t>%, we write</a:t>
            </a:r>
          </a:p>
          <a:p>
            <a:endParaRPr lang="en-US" sz="2000" dirty="0"/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(new </a:t>
            </a:r>
            <a:r>
              <a:rPr lang="en-US" sz="20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FlashingBall</a:t>
            </a:r>
            <a:r>
              <a:rPr 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% [x ...][y </a:t>
            </a:r>
            <a:r>
              <a:rPr lang="en-US" sz="20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...][speed </a:t>
            </a:r>
            <a:r>
              <a:rPr lang="en-US" sz="2000" b="1" dirty="0">
                <a:latin typeface="Consolas" panose="020B0609020204030204" pitchFamily="49" charset="0"/>
                <a:cs typeface="Consolas" panose="020B0609020204030204" pitchFamily="49" charset="0"/>
              </a:rPr>
              <a:t>...])</a:t>
            </a:r>
          </a:p>
          <a:p>
            <a:endParaRPr lang="en-US" sz="2000" dirty="0"/>
          </a:p>
          <a:p>
            <a:r>
              <a:rPr lang="en-US" sz="2000" dirty="0"/>
              <a:t>Those values become the values for the fields in Ball%, so they can be used by the methods in Ball%. </a:t>
            </a:r>
            <a:endParaRPr lang="en-US" sz="2000" dirty="0" smtClean="0"/>
          </a:p>
          <a:p>
            <a:r>
              <a:rPr lang="en-US" sz="2000" dirty="0" smtClean="0"/>
              <a:t>x </a:t>
            </a:r>
            <a:r>
              <a:rPr lang="en-US" sz="2000" dirty="0"/>
              <a:t>and y are also inherited fields, so they are visible to the methods in </a:t>
            </a:r>
            <a:r>
              <a:rPr lang="en-US" sz="2000" dirty="0" err="1"/>
              <a:t>FlashingBall</a:t>
            </a:r>
            <a:r>
              <a:rPr lang="en-US" sz="2000" dirty="0"/>
              <a:t>% as well.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795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overriding-defaults pattern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The flashing ball was an example of the </a:t>
            </a:r>
            <a:r>
              <a:rPr lang="en-US" sz="2800" i="1" dirty="0" smtClean="0">
                <a:solidFill>
                  <a:srgbClr val="FF0000"/>
                </a:solidFill>
              </a:rPr>
              <a:t>overriding-defaults</a:t>
            </a:r>
            <a:r>
              <a:rPr lang="en-US" sz="2800" dirty="0" smtClean="0"/>
              <a:t> pattern.  In the overriding-defaults pattern:</a:t>
            </a:r>
            <a:endParaRPr lang="en-US" sz="2800" dirty="0"/>
          </a:p>
          <a:p>
            <a:r>
              <a:rPr lang="en-US" sz="2800" dirty="0" smtClean="0"/>
              <a:t>The superclass has a complete set of behaviors</a:t>
            </a:r>
          </a:p>
          <a:p>
            <a:r>
              <a:rPr lang="en-US" sz="2800" dirty="0" smtClean="0"/>
              <a:t>The subclass makes an incremental change in these behaviors by overriding some of them.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819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3d465a234ef5b7f5f1444e2252fe09067b0"/>
</p:tagLst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40000"/>
            <a:lumOff val="60000"/>
          </a:schemeClr>
        </a:solidFill>
        <a:ln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1400" dirty="0">
            <a:solidFill>
              <a:schemeClr val="tx1"/>
            </a:solidFill>
          </a:defRPr>
        </a:defPPr>
      </a:lstStyle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18178</TotalTime>
  <Words>1761</Words>
  <Application>Microsoft Office PowerPoint</Application>
  <PresentationFormat>On-screen Show (4:3)</PresentationFormat>
  <Paragraphs>267</Paragraphs>
  <Slides>20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Consolas</vt:lpstr>
      <vt:lpstr>Helvetica Neue</vt:lpstr>
      <vt:lpstr>1_Office Theme</vt:lpstr>
      <vt:lpstr>Basics of Inheritance</vt:lpstr>
      <vt:lpstr>Key Points for this Module</vt:lpstr>
      <vt:lpstr>PowerPoint Presentation</vt:lpstr>
      <vt:lpstr>Key Points for Lesson 11.1</vt:lpstr>
      <vt:lpstr>Example: 11-1-flashing-balls</vt:lpstr>
      <vt:lpstr>FlashingBall%</vt:lpstr>
      <vt:lpstr>Features for Inheritance in Racket</vt:lpstr>
      <vt:lpstr>What fields are in the subclass?</vt:lpstr>
      <vt:lpstr>The overriding-defaults pattern</vt:lpstr>
      <vt:lpstr>How does inheritance work?</vt:lpstr>
      <vt:lpstr>PowerPoint Presentation</vt:lpstr>
      <vt:lpstr>Inheritance and this</vt:lpstr>
      <vt:lpstr>PowerPoint Presentation</vt:lpstr>
      <vt:lpstr>super</vt:lpstr>
      <vt:lpstr>Use case for super</vt:lpstr>
      <vt:lpstr>Use case for super</vt:lpstr>
      <vt:lpstr>You can call any method in the super</vt:lpstr>
      <vt:lpstr>this and super, summarized</vt:lpstr>
      <vt:lpstr>Summary of Lesson 11.1</vt:lpstr>
      <vt:lpstr>Next Steps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Where Classes Come From</dc:title>
  <dc:creator>Mitch</dc:creator>
  <cp:lastModifiedBy>Mitchell Wand</cp:lastModifiedBy>
  <cp:revision>302</cp:revision>
  <dcterms:created xsi:type="dcterms:W3CDTF">2006-08-16T00:00:00Z</dcterms:created>
  <dcterms:modified xsi:type="dcterms:W3CDTF">2015-11-30T02:29:31Z</dcterms:modified>
</cp:coreProperties>
</file>